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Cambria Math" panose="02040503050406030204" pitchFamily="18" charset="0"/>
      <p:regular r:id="rId32"/>
    </p:embeddedFont>
    <p:embeddedFont>
      <p:font typeface="Nunito" panose="020B0604020202020204" charset="0"/>
      <p:regular r:id="rId33"/>
      <p:bold r:id="rId34"/>
      <p:italic r:id="rId35"/>
      <p:boldItalic r:id="rId36"/>
    </p:embeddedFont>
    <p:embeddedFont>
      <p:font typeface="Nunito Sans SemiBold"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FF66"/>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354" autoAdjust="0"/>
  </p:normalViewPr>
  <p:slideViewPr>
    <p:cSldViewPr snapToGrid="0">
      <p:cViewPr varScale="1">
        <p:scale>
          <a:sx n="82" d="100"/>
          <a:sy n="82" d="100"/>
        </p:scale>
        <p:origin x="3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government guidance (https://</a:t>
            </a:r>
            <a:r>
              <a:rPr lang="en-GB" dirty="0" err="1"/>
              <a:t>www.gov.uk</a:t>
            </a:r>
            <a:r>
              <a:rPr lang="en-GB" dirty="0"/>
              <a:t>/government/news/changes-to-key-stage-2-assessment-dates-in-2023)  outlines changes in dates for 2023. This includes guidance on KS2 timetable variations if schools have pre-planned activities on Friday 12</a:t>
            </a:r>
            <a:r>
              <a:rPr lang="en-GB" baseline="30000" dirty="0"/>
              <a:t>th</a:t>
            </a:r>
            <a:r>
              <a:rPr lang="en-GB" dirty="0"/>
              <a:t> May.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assets.publishing.service.gov.uk</a:t>
            </a:r>
            <a:r>
              <a:rPr lang="en-GB" dirty="0"/>
              <a:t>/government/uploads/system/uploads/</a:t>
            </a:r>
            <a:r>
              <a:rPr lang="en-GB" dirty="0" err="1"/>
              <a:t>attachment_data</a:t>
            </a:r>
            <a:r>
              <a:rPr lang="en-GB" dirty="0"/>
              <a:t>/file/1109963/2023_key_stage_2_access_arrangements_guidance.pdf)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year, the test results will be available on the PAG on Tuesday 4</a:t>
            </a:r>
            <a:r>
              <a:rPr lang="en-GB" baseline="30000" dirty="0"/>
              <a:t>th</a:t>
            </a:r>
            <a:r>
              <a:rPr lang="en-GB" dirty="0"/>
              <a:t> July (https://</a:t>
            </a:r>
            <a:r>
              <a:rPr lang="en-GB" dirty="0" err="1"/>
              <a:t>assets.publishing.service.gov.uk</a:t>
            </a:r>
            <a:r>
              <a:rPr lang="en-GB" dirty="0"/>
              <a:t>/government/uploads/system/uploads/</a:t>
            </a:r>
            <a:r>
              <a:rPr lang="en-GB" dirty="0" err="1"/>
              <a:t>attachment_data</a:t>
            </a:r>
            <a:r>
              <a:rPr lang="en-GB" dirty="0"/>
              <a:t>/file/1110107/2023_key_stage_2_assessment_and_reporting_arrangements.pdf section 9.1) </a:t>
            </a:r>
          </a:p>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3211763"/>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2023 </a:t>
            </a:r>
            <a:r>
              <a:rPr lang="en-US" sz="4000" dirty="0" smtClean="0">
                <a:solidFill>
                  <a:schemeClr val="bg1"/>
                </a:solidFill>
                <a:latin typeface="+mj-lt"/>
                <a:ea typeface="Arial"/>
                <a:cs typeface="Arial"/>
                <a:sym typeface="Arial"/>
              </a:rPr>
              <a:t/>
            </a:r>
            <a:br>
              <a:rPr lang="en-US" sz="4000" dirty="0" smtClean="0">
                <a:solidFill>
                  <a:schemeClr val="bg1"/>
                </a:solidFill>
                <a:latin typeface="+mj-lt"/>
                <a:ea typeface="Arial"/>
                <a:cs typeface="Arial"/>
                <a:sym typeface="Arial"/>
              </a:rPr>
            </a:br>
            <a:r>
              <a:rPr lang="en-US" sz="4000" dirty="0" smtClean="0">
                <a:solidFill>
                  <a:schemeClr val="bg1"/>
                </a:solidFill>
                <a:latin typeface="+mj-lt"/>
                <a:ea typeface="Arial"/>
                <a:cs typeface="Arial"/>
                <a:sym typeface="Arial"/>
              </a:rPr>
              <a:t>Presentation </a:t>
            </a:r>
            <a:r>
              <a:rPr lang="en-US" sz="4000" dirty="0">
                <a:solidFill>
                  <a:schemeClr val="bg1"/>
                </a:solidFill>
                <a:latin typeface="+mj-lt"/>
                <a:ea typeface="Arial"/>
                <a:cs typeface="Arial"/>
                <a:sym typeface="Arial"/>
              </a:rPr>
              <a:t>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030" name="Picture 6" descr="Marlfields Primary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5" y="1398831"/>
            <a:ext cx="4095750" cy="971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b="1" dirty="0"/>
              <a:t>Reading: Wednesday 10</a:t>
            </a:r>
            <a:r>
              <a:rPr lang="en-GB" b="1" baseline="30000" dirty="0"/>
              <a:t>th</a:t>
            </a:r>
            <a:r>
              <a:rPr lang="en-GB" b="1"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b="1" dirty="0"/>
              <a:t>Reading</a:t>
            </a:r>
            <a:r>
              <a:rPr lang="en-GB" dirty="0"/>
              <a:t>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b="1" dirty="0"/>
              <a:t>Reading</a:t>
            </a:r>
            <a:r>
              <a:rPr lang="en-GB" dirty="0"/>
              <a:t>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b="1" dirty="0"/>
              <a:t>Maths: Thursday 11</a:t>
            </a:r>
            <a:r>
              <a:rPr lang="en-GB" b="1" baseline="30000" dirty="0"/>
              <a:t>th</a:t>
            </a:r>
            <a:r>
              <a:rPr lang="en-GB" b="1" dirty="0"/>
              <a:t> May and Friday 12</a:t>
            </a:r>
            <a:r>
              <a:rPr lang="en-GB" b="1" baseline="30000" dirty="0"/>
              <a:t>th</a:t>
            </a:r>
            <a:r>
              <a:rPr lang="en-GB" b="1"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Thursday 11</a:t>
            </a:r>
            <a:r>
              <a:rPr lang="en-GB" baseline="30000" dirty="0"/>
              <a:t>th</a:t>
            </a:r>
            <a:r>
              <a:rPr lang="en-GB" dirty="0"/>
              <a:t> May</a:t>
            </a:r>
          </a:p>
          <a:p>
            <a:endParaRPr lang="en-GB" dirty="0"/>
          </a:p>
          <a:p>
            <a:r>
              <a:rPr lang="en-GB" dirty="0"/>
              <a:t>Paper 2: Reasoning (40 minutes) – Thursday 11</a:t>
            </a:r>
            <a:r>
              <a:rPr lang="en-GB" baseline="30000" dirty="0"/>
              <a:t>th</a:t>
            </a:r>
            <a:r>
              <a:rPr lang="en-GB" dirty="0"/>
              <a:t> May</a:t>
            </a:r>
          </a:p>
          <a:p>
            <a:endParaRPr lang="en-GB" dirty="0"/>
          </a:p>
          <a:p>
            <a:r>
              <a:rPr lang="en-GB" dirty="0"/>
              <a:t>Paper 3: Reasoning (40 minutes) – Friday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b="1"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b="1"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b="1"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Thursday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Friday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Tuesday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Friday 12</a:t>
            </a:r>
            <a:r>
              <a:rPr lang="en-GB" baseline="30000" dirty="0">
                <a:solidFill>
                  <a:srgbClr val="283593"/>
                </a:solidFill>
              </a:rPr>
              <a:t>th</a:t>
            </a:r>
            <a:r>
              <a:rPr lang="en-GB" dirty="0">
                <a:solidFill>
                  <a:srgbClr val="283593"/>
                </a:solidFill>
              </a:rPr>
              <a:t> May. </a:t>
            </a:r>
            <a:r>
              <a:rPr lang="en-GB" dirty="0"/>
              <a:t>Monday 8</a:t>
            </a:r>
            <a:r>
              <a:rPr lang="en-GB" baseline="30000" dirty="0"/>
              <a:t>th</a:t>
            </a:r>
            <a:r>
              <a:rPr lang="en-GB" dirty="0"/>
              <a:t> May is a bank holiday 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Tuesday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Wednesday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Thursday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Friday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b="1"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b="1"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b="1"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b="1"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a:t>
            </a:r>
            <a:r>
              <a:rPr lang="en-GB" dirty="0" smtClean="0"/>
              <a:t>can.</a:t>
            </a:r>
          </a:p>
          <a:p>
            <a:pPr marL="114300" indent="0">
              <a:buNone/>
            </a:pPr>
            <a:endParaRPr lang="en-GB" dirty="0"/>
          </a:p>
          <a:p>
            <a:pPr marL="114300" indent="0">
              <a:buNone/>
            </a:pPr>
            <a:r>
              <a:rPr lang="en-GB" dirty="0"/>
              <a:t>Tips:</a:t>
            </a:r>
          </a:p>
          <a:p>
            <a:r>
              <a:rPr lang="en-GB" b="1" dirty="0" smtClean="0"/>
              <a:t>Please d</a:t>
            </a:r>
            <a:r>
              <a:rPr lang="en-GB" b="1" dirty="0" smtClean="0"/>
              <a:t>on’t </a:t>
            </a:r>
            <a:r>
              <a:rPr lang="en-GB" b="1" dirty="0"/>
              <a:t>use past papers as they are used in school to prepare the children. </a:t>
            </a:r>
          </a:p>
          <a:p>
            <a:r>
              <a:rPr lang="en-GB" dirty="0" smtClean="0"/>
              <a:t>Talk </a:t>
            </a:r>
            <a:r>
              <a:rPr lang="en-GB" dirty="0"/>
              <a:t>to your </a:t>
            </a:r>
            <a:r>
              <a:rPr lang="en-GB" dirty="0" smtClean="0"/>
              <a:t>us if </a:t>
            </a:r>
            <a:r>
              <a:rPr lang="en-GB" dirty="0"/>
              <a:t>you have any concerns rather than worry your child.</a:t>
            </a:r>
          </a:p>
          <a:p>
            <a:r>
              <a:rPr lang="en-GB" dirty="0"/>
              <a:t>Encourage your child to talk to </a:t>
            </a:r>
            <a:r>
              <a:rPr lang="en-GB" dirty="0" smtClean="0"/>
              <a:t>us or </a:t>
            </a:r>
            <a:r>
              <a:rPr lang="en-GB" dirty="0"/>
              <a:t>a trusted adult (including yourself) about their anxieties. Don’t forget that a small amount of anxiety is normal and not harmful.</a:t>
            </a:r>
          </a:p>
          <a:p>
            <a:r>
              <a:rPr lang="en-GB" dirty="0"/>
              <a:t>Give your child a quiet, distraction free space to complete </a:t>
            </a:r>
            <a:r>
              <a:rPr lang="en-GB" dirty="0" smtClean="0"/>
              <a:t>homework.</a:t>
            </a:r>
            <a:endParaRPr lang="en-GB" dirty="0"/>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b="1"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endParaRPr lang="en-GB" dirty="0" smtClean="0"/>
          </a:p>
          <a:p>
            <a:pPr marL="114300" indent="0">
              <a:buNone/>
            </a:pPr>
            <a:r>
              <a:rPr lang="en-GB" dirty="0" smtClean="0"/>
              <a:t>Further </a:t>
            </a:r>
            <a:r>
              <a:rPr lang="en-GB" dirty="0"/>
              <a:t>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b="1"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endParaRPr lang="en-GB" dirty="0" smtClean="0"/>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b="1"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b="1"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b="1" dirty="0"/>
              <a:t>Grammar, Punctuation and Spelling: Tuesday 9</a:t>
            </a:r>
            <a:r>
              <a:rPr lang="en-GB" b="1" baseline="30000" dirty="0"/>
              <a:t>th</a:t>
            </a:r>
            <a:r>
              <a:rPr lang="en-GB" b="1"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b="1"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b="1"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7004</TotalTime>
  <Words>2947</Words>
  <Application>Microsoft Office PowerPoint</Application>
  <PresentationFormat>On-screen Show (16:9)</PresentationFormat>
  <Paragraphs>284</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 Sans Light</vt:lpstr>
      <vt:lpstr>Cambria Math</vt:lpstr>
      <vt:lpstr>Nunito</vt:lpstr>
      <vt:lpstr>Nunito Sans SemiBold</vt:lpstr>
      <vt:lpstr>Arial</vt:lpstr>
      <vt:lpstr>Wingdings</vt:lpstr>
      <vt:lpstr>TSL</vt:lpstr>
      <vt:lpstr>  Year 6 SATs 2023  Presentation for Parents, Carers &amp; Guardians</vt:lpstr>
      <vt:lpstr>What are the SATs? </vt:lpstr>
      <vt:lpstr>When and how the SATs are completed</vt:lpstr>
      <vt:lpstr>Specific arrangements for SATs</vt:lpstr>
      <vt:lpstr>The results</vt:lpstr>
      <vt:lpstr>Grammar, Punctuation and Spelling: Tuesday 9th May</vt:lpstr>
      <vt:lpstr>Grammar, Punctuation and Spelling: Paper 1 (GPS)</vt:lpstr>
      <vt:lpstr>Grammar, Punctuation and Spelling: Paper 1 (GPS)</vt:lpstr>
      <vt:lpstr>Grammar, Punctuation and Spelling: Paper 2 (spelling)</vt:lpstr>
      <vt:lpstr>Reading: Wednesday 10th May </vt:lpstr>
      <vt:lpstr>Reading </vt:lpstr>
      <vt:lpstr>Reading </vt:lpstr>
      <vt:lpstr>Reading </vt:lpstr>
      <vt:lpstr>Reading </vt:lpstr>
      <vt:lpstr>Maths: Thursday 11th May and Friday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Louise Pearce</dc:creator>
  <cp:lastModifiedBy>Louise Pearce</cp:lastModifiedBy>
  <cp:revision>16</cp:revision>
  <dcterms:modified xsi:type="dcterms:W3CDTF">2023-01-17T21:09:59Z</dcterms:modified>
</cp:coreProperties>
</file>