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9E1320-2556-4B30-8723-570F9879B2BB}" type="datetimeFigureOut">
              <a:rPr lang="en-GB" smtClean="0"/>
              <a:t>03/03/2021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E2C9FC-1D7B-49B0-91DB-E663DF35D4B1}" type="slidenum">
              <a:rPr lang="en-GB" smtClean="0"/>
              <a:t>‹#›</a:t>
            </a:fld>
            <a:endParaRPr lang="en-GB"/>
          </a:p>
        </p:txBody>
      </p:sp>
    </p:spTree>
    <p:extLst>
      <p:ext uri="{BB962C8B-B14F-4D97-AF65-F5344CB8AC3E}">
        <p14:creationId xmlns:p14="http://schemas.microsoft.com/office/powerpoint/2010/main" val="3868190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4C32E-F97B-4123-B739-ED65F13127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31962E1-0371-478D-89FF-864557B64E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0B7E001-BDCB-4A4D-A4ED-E93E81BF5F72}"/>
              </a:ext>
            </a:extLst>
          </p:cNvPr>
          <p:cNvSpPr>
            <a:spLocks noGrp="1"/>
          </p:cNvSpPr>
          <p:nvPr>
            <p:ph type="dt" sz="half" idx="10"/>
          </p:nvPr>
        </p:nvSpPr>
        <p:spPr/>
        <p:txBody>
          <a:bodyPr/>
          <a:lstStyle/>
          <a:p>
            <a:fld id="{A09EE53E-BA18-485D-87FA-CA6B93F52448}" type="datetime1">
              <a:rPr lang="en-GB" smtClean="0"/>
              <a:t>03/03/2021</a:t>
            </a:fld>
            <a:endParaRPr lang="en-GB"/>
          </a:p>
        </p:txBody>
      </p:sp>
      <p:sp>
        <p:nvSpPr>
          <p:cNvPr id="5" name="Footer Placeholder 4">
            <a:extLst>
              <a:ext uri="{FF2B5EF4-FFF2-40B4-BE49-F238E27FC236}">
                <a16:creationId xmlns:a16="http://schemas.microsoft.com/office/drawing/2014/main" id="{0DF599F6-42BE-4099-9DC7-42EE02C1E5B1}"/>
              </a:ext>
            </a:extLst>
          </p:cNvPr>
          <p:cNvSpPr>
            <a:spLocks noGrp="1"/>
          </p:cNvSpPr>
          <p:nvPr>
            <p:ph type="ftr" sz="quarter" idx="11"/>
          </p:nvPr>
        </p:nvSpPr>
        <p:spPr/>
        <p:txBody>
          <a:bodyPr/>
          <a:lstStyle/>
          <a:p>
            <a:r>
              <a:rPr lang="en-GB"/>
              <a:t>St Patricks, Elland 2020</a:t>
            </a:r>
          </a:p>
        </p:txBody>
      </p:sp>
      <p:sp>
        <p:nvSpPr>
          <p:cNvPr id="6" name="Slide Number Placeholder 5">
            <a:extLst>
              <a:ext uri="{FF2B5EF4-FFF2-40B4-BE49-F238E27FC236}">
                <a16:creationId xmlns:a16="http://schemas.microsoft.com/office/drawing/2014/main" id="{9F658619-96ED-45B1-8A05-016526B32C4E}"/>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2409391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1FCF3-18AE-441F-9C5D-7E0D5DAB266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A399AAF-CA3C-40CA-8273-4A0BF1BA9F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5E3378-80A7-4544-A2B7-44A1EE8C4276}"/>
              </a:ext>
            </a:extLst>
          </p:cNvPr>
          <p:cNvSpPr>
            <a:spLocks noGrp="1"/>
          </p:cNvSpPr>
          <p:nvPr>
            <p:ph type="dt" sz="half" idx="10"/>
          </p:nvPr>
        </p:nvSpPr>
        <p:spPr/>
        <p:txBody>
          <a:bodyPr/>
          <a:lstStyle/>
          <a:p>
            <a:fld id="{D5DF3CCD-A8F4-4657-9149-D339ACF88155}" type="datetime1">
              <a:rPr lang="en-GB" smtClean="0"/>
              <a:t>03/03/2021</a:t>
            </a:fld>
            <a:endParaRPr lang="en-GB"/>
          </a:p>
        </p:txBody>
      </p:sp>
      <p:sp>
        <p:nvSpPr>
          <p:cNvPr id="5" name="Footer Placeholder 4">
            <a:extLst>
              <a:ext uri="{FF2B5EF4-FFF2-40B4-BE49-F238E27FC236}">
                <a16:creationId xmlns:a16="http://schemas.microsoft.com/office/drawing/2014/main" id="{37DBA9A1-6899-4348-A9C7-F9CAEE3832F0}"/>
              </a:ext>
            </a:extLst>
          </p:cNvPr>
          <p:cNvSpPr>
            <a:spLocks noGrp="1"/>
          </p:cNvSpPr>
          <p:nvPr>
            <p:ph type="ftr" sz="quarter" idx="11"/>
          </p:nvPr>
        </p:nvSpPr>
        <p:spPr/>
        <p:txBody>
          <a:bodyPr/>
          <a:lstStyle/>
          <a:p>
            <a:r>
              <a:rPr lang="en-GB"/>
              <a:t>St Patricks, Elland 2020</a:t>
            </a:r>
          </a:p>
        </p:txBody>
      </p:sp>
      <p:sp>
        <p:nvSpPr>
          <p:cNvPr id="6" name="Slide Number Placeholder 5">
            <a:extLst>
              <a:ext uri="{FF2B5EF4-FFF2-40B4-BE49-F238E27FC236}">
                <a16:creationId xmlns:a16="http://schemas.microsoft.com/office/drawing/2014/main" id="{EEE8EA01-F491-4651-98F1-3B0E59B96602}"/>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1581679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B9F922-1C2D-44F5-AF36-E41D6ADEDF4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D6891F7-3F87-4AB3-9ABD-311915A14C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6BCE3D-85A0-4297-9B26-B72800084814}"/>
              </a:ext>
            </a:extLst>
          </p:cNvPr>
          <p:cNvSpPr>
            <a:spLocks noGrp="1"/>
          </p:cNvSpPr>
          <p:nvPr>
            <p:ph type="dt" sz="half" idx="10"/>
          </p:nvPr>
        </p:nvSpPr>
        <p:spPr/>
        <p:txBody>
          <a:bodyPr/>
          <a:lstStyle/>
          <a:p>
            <a:fld id="{A636653F-958F-4C8A-A55D-70443F760479}" type="datetime1">
              <a:rPr lang="en-GB" smtClean="0"/>
              <a:t>03/03/2021</a:t>
            </a:fld>
            <a:endParaRPr lang="en-GB"/>
          </a:p>
        </p:txBody>
      </p:sp>
      <p:sp>
        <p:nvSpPr>
          <p:cNvPr id="5" name="Footer Placeholder 4">
            <a:extLst>
              <a:ext uri="{FF2B5EF4-FFF2-40B4-BE49-F238E27FC236}">
                <a16:creationId xmlns:a16="http://schemas.microsoft.com/office/drawing/2014/main" id="{D8520F4C-9F22-4CFF-98A8-A9269A519ED8}"/>
              </a:ext>
            </a:extLst>
          </p:cNvPr>
          <p:cNvSpPr>
            <a:spLocks noGrp="1"/>
          </p:cNvSpPr>
          <p:nvPr>
            <p:ph type="ftr" sz="quarter" idx="11"/>
          </p:nvPr>
        </p:nvSpPr>
        <p:spPr/>
        <p:txBody>
          <a:bodyPr/>
          <a:lstStyle/>
          <a:p>
            <a:r>
              <a:rPr lang="en-GB"/>
              <a:t>St Patricks, Elland 2020</a:t>
            </a:r>
          </a:p>
        </p:txBody>
      </p:sp>
      <p:sp>
        <p:nvSpPr>
          <p:cNvPr id="6" name="Slide Number Placeholder 5">
            <a:extLst>
              <a:ext uri="{FF2B5EF4-FFF2-40B4-BE49-F238E27FC236}">
                <a16:creationId xmlns:a16="http://schemas.microsoft.com/office/drawing/2014/main" id="{61766F9E-E5B9-4C92-A2D8-A35C11C488CA}"/>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13635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2F1A4-B73A-4EDF-A6BE-734947576F6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B61803E-3CD0-4653-8E3D-F78580D418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A51C52B-1C4E-4210-A428-BA669D3B7618}"/>
              </a:ext>
            </a:extLst>
          </p:cNvPr>
          <p:cNvSpPr>
            <a:spLocks noGrp="1"/>
          </p:cNvSpPr>
          <p:nvPr>
            <p:ph type="dt" sz="half" idx="10"/>
          </p:nvPr>
        </p:nvSpPr>
        <p:spPr/>
        <p:txBody>
          <a:bodyPr/>
          <a:lstStyle/>
          <a:p>
            <a:fld id="{D5FD6417-8F1E-42FF-9DBD-F7B4EC2ECC93}" type="datetime1">
              <a:rPr lang="en-GB" smtClean="0"/>
              <a:t>03/03/2021</a:t>
            </a:fld>
            <a:endParaRPr lang="en-GB"/>
          </a:p>
        </p:txBody>
      </p:sp>
      <p:sp>
        <p:nvSpPr>
          <p:cNvPr id="5" name="Footer Placeholder 4">
            <a:extLst>
              <a:ext uri="{FF2B5EF4-FFF2-40B4-BE49-F238E27FC236}">
                <a16:creationId xmlns:a16="http://schemas.microsoft.com/office/drawing/2014/main" id="{CC5C8A9A-48A1-4D10-8E49-9C982D6D9442}"/>
              </a:ext>
            </a:extLst>
          </p:cNvPr>
          <p:cNvSpPr>
            <a:spLocks noGrp="1"/>
          </p:cNvSpPr>
          <p:nvPr>
            <p:ph type="ftr" sz="quarter" idx="11"/>
          </p:nvPr>
        </p:nvSpPr>
        <p:spPr/>
        <p:txBody>
          <a:bodyPr/>
          <a:lstStyle/>
          <a:p>
            <a:r>
              <a:rPr lang="en-GB"/>
              <a:t>St Patricks, Elland 2020</a:t>
            </a:r>
          </a:p>
        </p:txBody>
      </p:sp>
      <p:sp>
        <p:nvSpPr>
          <p:cNvPr id="6" name="Slide Number Placeholder 5">
            <a:extLst>
              <a:ext uri="{FF2B5EF4-FFF2-40B4-BE49-F238E27FC236}">
                <a16:creationId xmlns:a16="http://schemas.microsoft.com/office/drawing/2014/main" id="{6D09E2A5-2BA1-4C57-883D-BE55499D8CB5}"/>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3916976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C929B-E276-4EBF-A72C-4621F6A558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EF38D43-E389-4651-8660-09EA251FD1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9E7AD1-EB2C-4F00-919C-D624DE8B7487}"/>
              </a:ext>
            </a:extLst>
          </p:cNvPr>
          <p:cNvSpPr>
            <a:spLocks noGrp="1"/>
          </p:cNvSpPr>
          <p:nvPr>
            <p:ph type="dt" sz="half" idx="10"/>
          </p:nvPr>
        </p:nvSpPr>
        <p:spPr/>
        <p:txBody>
          <a:bodyPr/>
          <a:lstStyle/>
          <a:p>
            <a:fld id="{BC903B3C-AA5E-4EFC-92CE-291C23D6A9D5}" type="datetime1">
              <a:rPr lang="en-GB" smtClean="0"/>
              <a:t>03/03/2021</a:t>
            </a:fld>
            <a:endParaRPr lang="en-GB"/>
          </a:p>
        </p:txBody>
      </p:sp>
      <p:sp>
        <p:nvSpPr>
          <p:cNvPr id="5" name="Footer Placeholder 4">
            <a:extLst>
              <a:ext uri="{FF2B5EF4-FFF2-40B4-BE49-F238E27FC236}">
                <a16:creationId xmlns:a16="http://schemas.microsoft.com/office/drawing/2014/main" id="{CDE00032-FC25-4C12-8088-63226ABF0529}"/>
              </a:ext>
            </a:extLst>
          </p:cNvPr>
          <p:cNvSpPr>
            <a:spLocks noGrp="1"/>
          </p:cNvSpPr>
          <p:nvPr>
            <p:ph type="ftr" sz="quarter" idx="11"/>
          </p:nvPr>
        </p:nvSpPr>
        <p:spPr/>
        <p:txBody>
          <a:bodyPr/>
          <a:lstStyle/>
          <a:p>
            <a:r>
              <a:rPr lang="en-GB"/>
              <a:t>St Patricks, Elland 2020</a:t>
            </a:r>
          </a:p>
        </p:txBody>
      </p:sp>
      <p:sp>
        <p:nvSpPr>
          <p:cNvPr id="6" name="Slide Number Placeholder 5">
            <a:extLst>
              <a:ext uri="{FF2B5EF4-FFF2-40B4-BE49-F238E27FC236}">
                <a16:creationId xmlns:a16="http://schemas.microsoft.com/office/drawing/2014/main" id="{C0334A1A-C828-4E24-8A1F-1B10FD6C7574}"/>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56524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1E652-7DC6-4398-8E01-41F3E4274A3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CD08C9F-C198-41A5-95D5-A3DDD40777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5EFE7D8-89C1-43CA-9F9E-2422D0C6D8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D4FB980-E147-4642-915C-92EEC06D75A9}"/>
              </a:ext>
            </a:extLst>
          </p:cNvPr>
          <p:cNvSpPr>
            <a:spLocks noGrp="1"/>
          </p:cNvSpPr>
          <p:nvPr>
            <p:ph type="dt" sz="half" idx="10"/>
          </p:nvPr>
        </p:nvSpPr>
        <p:spPr/>
        <p:txBody>
          <a:bodyPr/>
          <a:lstStyle/>
          <a:p>
            <a:fld id="{C6E66CD3-A6C7-498E-AE5A-8E93138E0CF6}" type="datetime1">
              <a:rPr lang="en-GB" smtClean="0"/>
              <a:t>03/03/2021</a:t>
            </a:fld>
            <a:endParaRPr lang="en-GB"/>
          </a:p>
        </p:txBody>
      </p:sp>
      <p:sp>
        <p:nvSpPr>
          <p:cNvPr id="6" name="Footer Placeholder 5">
            <a:extLst>
              <a:ext uri="{FF2B5EF4-FFF2-40B4-BE49-F238E27FC236}">
                <a16:creationId xmlns:a16="http://schemas.microsoft.com/office/drawing/2014/main" id="{5C92DF76-DB8A-4FF5-B84D-9EF0056BC5EC}"/>
              </a:ext>
            </a:extLst>
          </p:cNvPr>
          <p:cNvSpPr>
            <a:spLocks noGrp="1"/>
          </p:cNvSpPr>
          <p:nvPr>
            <p:ph type="ftr" sz="quarter" idx="11"/>
          </p:nvPr>
        </p:nvSpPr>
        <p:spPr/>
        <p:txBody>
          <a:bodyPr/>
          <a:lstStyle/>
          <a:p>
            <a:r>
              <a:rPr lang="en-GB"/>
              <a:t>St Patricks, Elland 2020</a:t>
            </a:r>
          </a:p>
        </p:txBody>
      </p:sp>
      <p:sp>
        <p:nvSpPr>
          <p:cNvPr id="7" name="Slide Number Placeholder 6">
            <a:extLst>
              <a:ext uri="{FF2B5EF4-FFF2-40B4-BE49-F238E27FC236}">
                <a16:creationId xmlns:a16="http://schemas.microsoft.com/office/drawing/2014/main" id="{F1C80F8B-2334-485C-B8F9-B341C61FF971}"/>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659422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BE553-3ED7-4A3B-BCE9-67AD1D45AF0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E721031-16B6-4832-90C5-73C2C0DB56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A673A1-7E09-4699-B18A-DE4DB374BD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383EA24-8218-4B8B-96DB-75A1082534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FD90EA-0F1C-4DF5-A939-FDAD82F454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A068427-1A31-47F6-83C1-2B771A9DD301}"/>
              </a:ext>
            </a:extLst>
          </p:cNvPr>
          <p:cNvSpPr>
            <a:spLocks noGrp="1"/>
          </p:cNvSpPr>
          <p:nvPr>
            <p:ph type="dt" sz="half" idx="10"/>
          </p:nvPr>
        </p:nvSpPr>
        <p:spPr/>
        <p:txBody>
          <a:bodyPr/>
          <a:lstStyle/>
          <a:p>
            <a:fld id="{A51AE5D4-E48F-4C8B-B222-4B65A2CDCA2D}" type="datetime1">
              <a:rPr lang="en-GB" smtClean="0"/>
              <a:t>03/03/2021</a:t>
            </a:fld>
            <a:endParaRPr lang="en-GB"/>
          </a:p>
        </p:txBody>
      </p:sp>
      <p:sp>
        <p:nvSpPr>
          <p:cNvPr id="8" name="Footer Placeholder 7">
            <a:extLst>
              <a:ext uri="{FF2B5EF4-FFF2-40B4-BE49-F238E27FC236}">
                <a16:creationId xmlns:a16="http://schemas.microsoft.com/office/drawing/2014/main" id="{1A93209A-4A6A-4F8B-8D99-37E072A28A43}"/>
              </a:ext>
            </a:extLst>
          </p:cNvPr>
          <p:cNvSpPr>
            <a:spLocks noGrp="1"/>
          </p:cNvSpPr>
          <p:nvPr>
            <p:ph type="ftr" sz="quarter" idx="11"/>
          </p:nvPr>
        </p:nvSpPr>
        <p:spPr/>
        <p:txBody>
          <a:bodyPr/>
          <a:lstStyle/>
          <a:p>
            <a:r>
              <a:rPr lang="en-GB"/>
              <a:t>St Patricks, Elland 2020</a:t>
            </a:r>
          </a:p>
        </p:txBody>
      </p:sp>
      <p:sp>
        <p:nvSpPr>
          <p:cNvPr id="9" name="Slide Number Placeholder 8">
            <a:extLst>
              <a:ext uri="{FF2B5EF4-FFF2-40B4-BE49-F238E27FC236}">
                <a16:creationId xmlns:a16="http://schemas.microsoft.com/office/drawing/2014/main" id="{FD708C8E-8F59-4AF5-8F4A-6ED269A25439}"/>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2662089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70681-4036-4E4C-AE8E-E3D05151F33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708EBBB-D4A7-483C-96D5-CE51315E5824}"/>
              </a:ext>
            </a:extLst>
          </p:cNvPr>
          <p:cNvSpPr>
            <a:spLocks noGrp="1"/>
          </p:cNvSpPr>
          <p:nvPr>
            <p:ph type="dt" sz="half" idx="10"/>
          </p:nvPr>
        </p:nvSpPr>
        <p:spPr/>
        <p:txBody>
          <a:bodyPr/>
          <a:lstStyle/>
          <a:p>
            <a:fld id="{F0CDF042-8117-41F9-9CA1-A430605F5366}" type="datetime1">
              <a:rPr lang="en-GB" smtClean="0"/>
              <a:t>03/03/2021</a:t>
            </a:fld>
            <a:endParaRPr lang="en-GB"/>
          </a:p>
        </p:txBody>
      </p:sp>
      <p:sp>
        <p:nvSpPr>
          <p:cNvPr id="4" name="Footer Placeholder 3">
            <a:extLst>
              <a:ext uri="{FF2B5EF4-FFF2-40B4-BE49-F238E27FC236}">
                <a16:creationId xmlns:a16="http://schemas.microsoft.com/office/drawing/2014/main" id="{646683A1-9BA7-4D02-B717-4D9C633AEADE}"/>
              </a:ext>
            </a:extLst>
          </p:cNvPr>
          <p:cNvSpPr>
            <a:spLocks noGrp="1"/>
          </p:cNvSpPr>
          <p:nvPr>
            <p:ph type="ftr" sz="quarter" idx="11"/>
          </p:nvPr>
        </p:nvSpPr>
        <p:spPr/>
        <p:txBody>
          <a:bodyPr/>
          <a:lstStyle/>
          <a:p>
            <a:r>
              <a:rPr lang="en-GB"/>
              <a:t>St Patricks, Elland 2020</a:t>
            </a:r>
          </a:p>
        </p:txBody>
      </p:sp>
      <p:sp>
        <p:nvSpPr>
          <p:cNvPr id="5" name="Slide Number Placeholder 4">
            <a:extLst>
              <a:ext uri="{FF2B5EF4-FFF2-40B4-BE49-F238E27FC236}">
                <a16:creationId xmlns:a16="http://schemas.microsoft.com/office/drawing/2014/main" id="{DA2B9EAB-BE90-4421-BB95-21C94C4FD1D1}"/>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3339285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96852F-DCD6-4F73-A9BA-417AC8CF4E1C}"/>
              </a:ext>
            </a:extLst>
          </p:cNvPr>
          <p:cNvSpPr>
            <a:spLocks noGrp="1"/>
          </p:cNvSpPr>
          <p:nvPr>
            <p:ph type="dt" sz="half" idx="10"/>
          </p:nvPr>
        </p:nvSpPr>
        <p:spPr/>
        <p:txBody>
          <a:bodyPr/>
          <a:lstStyle/>
          <a:p>
            <a:fld id="{9A6D3C39-9013-4F3E-94F8-98CC2F6553EC}" type="datetime1">
              <a:rPr lang="en-GB" smtClean="0"/>
              <a:t>03/03/2021</a:t>
            </a:fld>
            <a:endParaRPr lang="en-GB"/>
          </a:p>
        </p:txBody>
      </p:sp>
      <p:sp>
        <p:nvSpPr>
          <p:cNvPr id="3" name="Footer Placeholder 2">
            <a:extLst>
              <a:ext uri="{FF2B5EF4-FFF2-40B4-BE49-F238E27FC236}">
                <a16:creationId xmlns:a16="http://schemas.microsoft.com/office/drawing/2014/main" id="{7EA84D76-02C0-407D-8B73-6588F3FDC38E}"/>
              </a:ext>
            </a:extLst>
          </p:cNvPr>
          <p:cNvSpPr>
            <a:spLocks noGrp="1"/>
          </p:cNvSpPr>
          <p:nvPr>
            <p:ph type="ftr" sz="quarter" idx="11"/>
          </p:nvPr>
        </p:nvSpPr>
        <p:spPr/>
        <p:txBody>
          <a:bodyPr/>
          <a:lstStyle/>
          <a:p>
            <a:r>
              <a:rPr lang="en-GB"/>
              <a:t>St Patricks, Elland 2020</a:t>
            </a:r>
          </a:p>
        </p:txBody>
      </p:sp>
      <p:sp>
        <p:nvSpPr>
          <p:cNvPr id="4" name="Slide Number Placeholder 3">
            <a:extLst>
              <a:ext uri="{FF2B5EF4-FFF2-40B4-BE49-F238E27FC236}">
                <a16:creationId xmlns:a16="http://schemas.microsoft.com/office/drawing/2014/main" id="{60600A03-1D7C-424A-B49F-E8CBF296239A}"/>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3085889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16B60-451E-4463-B9CF-C918ECE293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9EBB17E-9A01-4233-A68D-F0404699D3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C0B74BA-DD84-4975-937D-006FD283ED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E44983-7529-4D69-B779-7A673E20416C}"/>
              </a:ext>
            </a:extLst>
          </p:cNvPr>
          <p:cNvSpPr>
            <a:spLocks noGrp="1"/>
          </p:cNvSpPr>
          <p:nvPr>
            <p:ph type="dt" sz="half" idx="10"/>
          </p:nvPr>
        </p:nvSpPr>
        <p:spPr/>
        <p:txBody>
          <a:bodyPr/>
          <a:lstStyle/>
          <a:p>
            <a:fld id="{F2DC9ECE-6E8B-4911-B960-C486F9C68176}" type="datetime1">
              <a:rPr lang="en-GB" smtClean="0"/>
              <a:t>03/03/2021</a:t>
            </a:fld>
            <a:endParaRPr lang="en-GB"/>
          </a:p>
        </p:txBody>
      </p:sp>
      <p:sp>
        <p:nvSpPr>
          <p:cNvPr id="6" name="Footer Placeholder 5">
            <a:extLst>
              <a:ext uri="{FF2B5EF4-FFF2-40B4-BE49-F238E27FC236}">
                <a16:creationId xmlns:a16="http://schemas.microsoft.com/office/drawing/2014/main" id="{723DD743-4F1F-4966-8C45-E8B9EB5F8582}"/>
              </a:ext>
            </a:extLst>
          </p:cNvPr>
          <p:cNvSpPr>
            <a:spLocks noGrp="1"/>
          </p:cNvSpPr>
          <p:nvPr>
            <p:ph type="ftr" sz="quarter" idx="11"/>
          </p:nvPr>
        </p:nvSpPr>
        <p:spPr/>
        <p:txBody>
          <a:bodyPr/>
          <a:lstStyle/>
          <a:p>
            <a:r>
              <a:rPr lang="en-GB"/>
              <a:t>St Patricks, Elland 2020</a:t>
            </a:r>
          </a:p>
        </p:txBody>
      </p:sp>
      <p:sp>
        <p:nvSpPr>
          <p:cNvPr id="7" name="Slide Number Placeholder 6">
            <a:extLst>
              <a:ext uri="{FF2B5EF4-FFF2-40B4-BE49-F238E27FC236}">
                <a16:creationId xmlns:a16="http://schemas.microsoft.com/office/drawing/2014/main" id="{6929BDB4-1EF1-406F-91A2-C304281638F5}"/>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2344244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E607D-D254-4C85-83BB-DB5EEC6BD0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1FA64A1-2393-4049-9ED7-E28DF6DDDE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A63B3BE-CF77-48DB-9FFB-678065E16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29A521-EC1F-4105-91B8-DCEE0F6A057A}"/>
              </a:ext>
            </a:extLst>
          </p:cNvPr>
          <p:cNvSpPr>
            <a:spLocks noGrp="1"/>
          </p:cNvSpPr>
          <p:nvPr>
            <p:ph type="dt" sz="half" idx="10"/>
          </p:nvPr>
        </p:nvSpPr>
        <p:spPr/>
        <p:txBody>
          <a:bodyPr/>
          <a:lstStyle/>
          <a:p>
            <a:fld id="{D572763E-462E-4423-B977-7C3AE2E31D16}" type="datetime1">
              <a:rPr lang="en-GB" smtClean="0"/>
              <a:t>03/03/2021</a:t>
            </a:fld>
            <a:endParaRPr lang="en-GB"/>
          </a:p>
        </p:txBody>
      </p:sp>
      <p:sp>
        <p:nvSpPr>
          <p:cNvPr id="6" name="Footer Placeholder 5">
            <a:extLst>
              <a:ext uri="{FF2B5EF4-FFF2-40B4-BE49-F238E27FC236}">
                <a16:creationId xmlns:a16="http://schemas.microsoft.com/office/drawing/2014/main" id="{C0A402F9-727D-4B6A-B714-D2E045132B4D}"/>
              </a:ext>
            </a:extLst>
          </p:cNvPr>
          <p:cNvSpPr>
            <a:spLocks noGrp="1"/>
          </p:cNvSpPr>
          <p:nvPr>
            <p:ph type="ftr" sz="quarter" idx="11"/>
          </p:nvPr>
        </p:nvSpPr>
        <p:spPr/>
        <p:txBody>
          <a:bodyPr/>
          <a:lstStyle/>
          <a:p>
            <a:r>
              <a:rPr lang="en-GB"/>
              <a:t>St Patricks, Elland 2020</a:t>
            </a:r>
          </a:p>
        </p:txBody>
      </p:sp>
      <p:sp>
        <p:nvSpPr>
          <p:cNvPr id="7" name="Slide Number Placeholder 6">
            <a:extLst>
              <a:ext uri="{FF2B5EF4-FFF2-40B4-BE49-F238E27FC236}">
                <a16:creationId xmlns:a16="http://schemas.microsoft.com/office/drawing/2014/main" id="{25E3CF58-EA5C-409E-9BD2-1B5FB1BE3B7D}"/>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306939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0CDDDE-1EEE-4575-B66A-89D0D42424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BF0A3A-B0FF-4FE5-B803-7C177E9F8C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E54B63-1ECE-45F1-9CD9-965BBB435B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25673F-4431-4A43-82C8-C55FCB105F08}" type="datetime1">
              <a:rPr lang="en-GB" smtClean="0"/>
              <a:t>03/03/2021</a:t>
            </a:fld>
            <a:endParaRPr lang="en-GB"/>
          </a:p>
        </p:txBody>
      </p:sp>
      <p:sp>
        <p:nvSpPr>
          <p:cNvPr id="5" name="Footer Placeholder 4">
            <a:extLst>
              <a:ext uri="{FF2B5EF4-FFF2-40B4-BE49-F238E27FC236}">
                <a16:creationId xmlns:a16="http://schemas.microsoft.com/office/drawing/2014/main" id="{1B200E13-E5D0-4BA1-A059-5DFCBC9149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St Patricks, Elland 2020</a:t>
            </a:r>
          </a:p>
        </p:txBody>
      </p:sp>
      <p:sp>
        <p:nvSpPr>
          <p:cNvPr id="6" name="Slide Number Placeholder 5">
            <a:extLst>
              <a:ext uri="{FF2B5EF4-FFF2-40B4-BE49-F238E27FC236}">
                <a16:creationId xmlns:a16="http://schemas.microsoft.com/office/drawing/2014/main" id="{4C129EEA-8383-4139-A123-74D7A2497D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8FF80A-29D2-421B-A014-004DDAEE02A7}" type="slidenum">
              <a:rPr lang="en-GB" smtClean="0"/>
              <a:t>‹#›</a:t>
            </a:fld>
            <a:endParaRPr lang="en-GB"/>
          </a:p>
        </p:txBody>
      </p:sp>
    </p:spTree>
    <p:extLst>
      <p:ext uri="{BB962C8B-B14F-4D97-AF65-F5344CB8AC3E}">
        <p14:creationId xmlns:p14="http://schemas.microsoft.com/office/powerpoint/2010/main" val="3885981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Rounded Corners 25">
            <a:extLst>
              <a:ext uri="{FF2B5EF4-FFF2-40B4-BE49-F238E27FC236}">
                <a16:creationId xmlns:a16="http://schemas.microsoft.com/office/drawing/2014/main" id="{D50EF308-E72B-4245-ABEE-090B9169B607}"/>
              </a:ext>
            </a:extLst>
          </p:cNvPr>
          <p:cNvSpPr/>
          <p:nvPr/>
        </p:nvSpPr>
        <p:spPr>
          <a:xfrm>
            <a:off x="141148" y="4940590"/>
            <a:ext cx="1988454" cy="323035"/>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Rounded Corners 17">
            <a:extLst>
              <a:ext uri="{FF2B5EF4-FFF2-40B4-BE49-F238E27FC236}">
                <a16:creationId xmlns:a16="http://schemas.microsoft.com/office/drawing/2014/main" id="{24F8C57E-61CD-4604-8BED-86F032057B19}"/>
              </a:ext>
            </a:extLst>
          </p:cNvPr>
          <p:cNvSpPr/>
          <p:nvPr/>
        </p:nvSpPr>
        <p:spPr>
          <a:xfrm>
            <a:off x="141148" y="3023635"/>
            <a:ext cx="1388232" cy="339522"/>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ubtitle 2">
            <a:extLst>
              <a:ext uri="{FF2B5EF4-FFF2-40B4-BE49-F238E27FC236}">
                <a16:creationId xmlns:a16="http://schemas.microsoft.com/office/drawing/2014/main" id="{849CF2E9-0B40-44B8-9418-F196D05DD6D1}"/>
              </a:ext>
            </a:extLst>
          </p:cNvPr>
          <p:cNvSpPr>
            <a:spLocks noGrp="1"/>
          </p:cNvSpPr>
          <p:nvPr>
            <p:ph type="subTitle" idx="1"/>
          </p:nvPr>
        </p:nvSpPr>
        <p:spPr>
          <a:xfrm>
            <a:off x="1692428" y="622852"/>
            <a:ext cx="10354426" cy="2639749"/>
          </a:xfrm>
          <a:solidFill>
            <a:schemeClr val="accent6">
              <a:lumMod val="40000"/>
              <a:lumOff val="60000"/>
            </a:schemeClr>
          </a:solidFill>
        </p:spPr>
        <p:style>
          <a:lnRef idx="1">
            <a:schemeClr val="accent6"/>
          </a:lnRef>
          <a:fillRef idx="2">
            <a:schemeClr val="accent6"/>
          </a:fillRef>
          <a:effectRef idx="1">
            <a:schemeClr val="accent6"/>
          </a:effectRef>
          <a:fontRef idx="minor">
            <a:schemeClr val="dk1"/>
          </a:fontRef>
        </p:style>
        <p:txBody>
          <a:bodyPr>
            <a:normAutofit fontScale="55000" lnSpcReduction="20000"/>
          </a:bodyPr>
          <a:lstStyle/>
          <a:p>
            <a:r>
              <a:rPr lang="en-US" b="1" i="1" dirty="0"/>
              <a:t>Does my child have to attend </a:t>
            </a:r>
            <a:r>
              <a:rPr lang="en-US" b="1" i="1" dirty="0" smtClean="0"/>
              <a:t>school from March 8</a:t>
            </a:r>
            <a:r>
              <a:rPr lang="en-US" b="1" i="1" baseline="30000" dirty="0" smtClean="0"/>
              <a:t>th</a:t>
            </a:r>
            <a:r>
              <a:rPr lang="en-US" b="1" i="1" dirty="0" smtClean="0"/>
              <a:t> 2021? </a:t>
            </a:r>
            <a:endParaRPr lang="en-US" b="1" i="1" dirty="0"/>
          </a:p>
          <a:p>
            <a:r>
              <a:rPr lang="en-US" dirty="0"/>
              <a:t>Yes, from </a:t>
            </a:r>
            <a:r>
              <a:rPr lang="en-US" sz="3600" b="1" dirty="0" smtClean="0">
                <a:solidFill>
                  <a:srgbClr val="FF0000"/>
                </a:solidFill>
              </a:rPr>
              <a:t>Monday March 8</a:t>
            </a:r>
            <a:r>
              <a:rPr lang="en-US" sz="3600" b="1" baseline="30000" dirty="0" smtClean="0">
                <a:solidFill>
                  <a:srgbClr val="FF0000"/>
                </a:solidFill>
              </a:rPr>
              <a:t>th</a:t>
            </a:r>
            <a:r>
              <a:rPr lang="en-US" sz="3600" b="1" dirty="0" smtClean="0">
                <a:solidFill>
                  <a:srgbClr val="FF0000"/>
                </a:solidFill>
              </a:rPr>
              <a:t> </a:t>
            </a:r>
            <a:r>
              <a:rPr lang="en-US" dirty="0" smtClean="0"/>
              <a:t>all </a:t>
            </a:r>
            <a:r>
              <a:rPr lang="en-US" dirty="0"/>
              <a:t>children </a:t>
            </a:r>
            <a:r>
              <a:rPr lang="en-US" b="1" u="sng" dirty="0"/>
              <a:t>must</a:t>
            </a:r>
            <a:r>
              <a:rPr lang="en-US" dirty="0"/>
              <a:t> return to school.</a:t>
            </a:r>
          </a:p>
          <a:p>
            <a:r>
              <a:rPr lang="en-US" b="1" i="1" dirty="0"/>
              <a:t>How will you keep my child safe?</a:t>
            </a:r>
          </a:p>
          <a:p>
            <a:r>
              <a:rPr lang="en-US" dirty="0"/>
              <a:t>We will be putting measures with some details below to keep our community as safe as possible. We cannot guarantee that your child could become unwell at any time.</a:t>
            </a:r>
          </a:p>
          <a:p>
            <a:r>
              <a:rPr lang="en-GB" b="1" i="1" dirty="0"/>
              <a:t>What will my child wear?</a:t>
            </a:r>
          </a:p>
          <a:p>
            <a:r>
              <a:rPr lang="en-US" dirty="0"/>
              <a:t>Full school uniform must be worn each day. Children must bring a coat. </a:t>
            </a:r>
            <a:r>
              <a:rPr lang="en-GB" dirty="0"/>
              <a:t>Bags or other items </a:t>
            </a:r>
            <a:r>
              <a:rPr lang="en-GB" b="1" u="sng" dirty="0"/>
              <a:t>must not </a:t>
            </a:r>
            <a:r>
              <a:rPr lang="en-GB" dirty="0"/>
              <a:t>be brought between school and home.</a:t>
            </a:r>
          </a:p>
          <a:p>
            <a:r>
              <a:rPr lang="en-US" b="1" i="1" dirty="0"/>
              <a:t>Can I call into the school office to drop something off or meet my child’s teacher?</a:t>
            </a:r>
          </a:p>
          <a:p>
            <a:r>
              <a:rPr lang="en-US" dirty="0"/>
              <a:t>No, the site is closed except for essential contractors and maintenance that are pre-arranged. Please call or email us.</a:t>
            </a:r>
          </a:p>
          <a:p>
            <a:endParaRPr lang="en-GB" dirty="0"/>
          </a:p>
        </p:txBody>
      </p:sp>
      <p:sp>
        <p:nvSpPr>
          <p:cNvPr id="4" name="Rectangle: Rounded Corners 3">
            <a:extLst>
              <a:ext uri="{FF2B5EF4-FFF2-40B4-BE49-F238E27FC236}">
                <a16:creationId xmlns:a16="http://schemas.microsoft.com/office/drawing/2014/main" id="{6B7A2CBA-7F70-4EFD-BA1B-00EF905C5597}"/>
              </a:ext>
            </a:extLst>
          </p:cNvPr>
          <p:cNvSpPr/>
          <p:nvPr/>
        </p:nvSpPr>
        <p:spPr>
          <a:xfrm>
            <a:off x="171266" y="3409118"/>
            <a:ext cx="2756452" cy="1470992"/>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0BC8D6B3-9CF2-4DAA-8A17-F2532640A1C7}"/>
              </a:ext>
            </a:extLst>
          </p:cNvPr>
          <p:cNvSpPr/>
          <p:nvPr/>
        </p:nvSpPr>
        <p:spPr>
          <a:xfrm>
            <a:off x="3186080" y="3409118"/>
            <a:ext cx="2756452" cy="1470992"/>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Rounded Corners 7">
            <a:extLst>
              <a:ext uri="{FF2B5EF4-FFF2-40B4-BE49-F238E27FC236}">
                <a16:creationId xmlns:a16="http://schemas.microsoft.com/office/drawing/2014/main" id="{6E02A1C3-C872-4191-B291-5DBA01311041}"/>
              </a:ext>
            </a:extLst>
          </p:cNvPr>
          <p:cNvSpPr/>
          <p:nvPr/>
        </p:nvSpPr>
        <p:spPr>
          <a:xfrm>
            <a:off x="6275587" y="3439358"/>
            <a:ext cx="2756452" cy="1470992"/>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Rounded Corners 8">
            <a:extLst>
              <a:ext uri="{FF2B5EF4-FFF2-40B4-BE49-F238E27FC236}">
                <a16:creationId xmlns:a16="http://schemas.microsoft.com/office/drawing/2014/main" id="{C1C9F997-296D-4CD3-BDFF-00A9ABF4A1BC}"/>
              </a:ext>
            </a:extLst>
          </p:cNvPr>
          <p:cNvSpPr/>
          <p:nvPr/>
        </p:nvSpPr>
        <p:spPr>
          <a:xfrm>
            <a:off x="9290401" y="3466385"/>
            <a:ext cx="2756452" cy="1470992"/>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934FCC3D-29B9-4ECC-8C8B-B756268FE7F6}"/>
              </a:ext>
            </a:extLst>
          </p:cNvPr>
          <p:cNvSpPr txBox="1"/>
          <p:nvPr/>
        </p:nvSpPr>
        <p:spPr>
          <a:xfrm>
            <a:off x="3272924" y="3495127"/>
            <a:ext cx="2611348" cy="923330"/>
          </a:xfrm>
          <a:prstGeom prst="rect">
            <a:avLst/>
          </a:prstGeom>
          <a:noFill/>
        </p:spPr>
        <p:txBody>
          <a:bodyPr wrap="square" rtlCol="0">
            <a:spAutoFit/>
          </a:bodyPr>
          <a:lstStyle/>
          <a:p>
            <a:pPr algn="ctr"/>
            <a:r>
              <a:rPr lang="en-US" dirty="0" smtClean="0"/>
              <a:t>Come into school in full PE kit on the day your child has PE.</a:t>
            </a:r>
            <a:endParaRPr lang="en-GB" dirty="0"/>
          </a:p>
        </p:txBody>
      </p:sp>
      <p:sp>
        <p:nvSpPr>
          <p:cNvPr id="12" name="TextBox 11">
            <a:extLst>
              <a:ext uri="{FF2B5EF4-FFF2-40B4-BE49-F238E27FC236}">
                <a16:creationId xmlns:a16="http://schemas.microsoft.com/office/drawing/2014/main" id="{EBAB4D5E-4EB7-4FB6-A531-A8BEC1399C25}"/>
              </a:ext>
            </a:extLst>
          </p:cNvPr>
          <p:cNvSpPr txBox="1"/>
          <p:nvPr/>
        </p:nvSpPr>
        <p:spPr>
          <a:xfrm>
            <a:off x="183791" y="3340690"/>
            <a:ext cx="2679162" cy="1569660"/>
          </a:xfrm>
          <a:prstGeom prst="rect">
            <a:avLst/>
          </a:prstGeom>
          <a:noFill/>
        </p:spPr>
        <p:txBody>
          <a:bodyPr wrap="square" rtlCol="0">
            <a:spAutoFit/>
          </a:bodyPr>
          <a:lstStyle/>
          <a:p>
            <a:pPr algn="ctr"/>
            <a:r>
              <a:rPr lang="en-US" sz="1600" dirty="0"/>
              <a:t>A </a:t>
            </a:r>
            <a:r>
              <a:rPr lang="en-US" sz="1600" dirty="0" smtClean="0"/>
              <a:t>plastic </a:t>
            </a:r>
            <a:r>
              <a:rPr lang="en-US" sz="1600" dirty="0"/>
              <a:t>pencil case containing </a:t>
            </a:r>
            <a:r>
              <a:rPr lang="en-US" sz="1600" u="sng" dirty="0"/>
              <a:t>only</a:t>
            </a:r>
            <a:r>
              <a:rPr lang="en-US" sz="1600" dirty="0"/>
              <a:t>:</a:t>
            </a:r>
            <a:br>
              <a:rPr lang="en-US" sz="1600" dirty="0"/>
            </a:br>
            <a:r>
              <a:rPr lang="en-US" sz="1600" dirty="0"/>
              <a:t>writing pencils, rubber, ruler, pencil sharpener &amp; </a:t>
            </a:r>
            <a:r>
              <a:rPr lang="en-US" sz="1600" dirty="0" err="1"/>
              <a:t>colouring</a:t>
            </a:r>
            <a:r>
              <a:rPr lang="en-US" sz="1600" dirty="0"/>
              <a:t> pencils. Children in KS2 may bring a </a:t>
            </a:r>
            <a:r>
              <a:rPr lang="en-US" sz="1600" dirty="0" smtClean="0"/>
              <a:t>black and purple biro.</a:t>
            </a:r>
            <a:endParaRPr lang="en-GB" sz="1600" dirty="0"/>
          </a:p>
        </p:txBody>
      </p:sp>
      <p:sp>
        <p:nvSpPr>
          <p:cNvPr id="13" name="Rectangle: Rounded Corners 12">
            <a:extLst>
              <a:ext uri="{FF2B5EF4-FFF2-40B4-BE49-F238E27FC236}">
                <a16:creationId xmlns:a16="http://schemas.microsoft.com/office/drawing/2014/main" id="{24294217-CAF6-44AE-8337-4C8EFE3CB2E0}"/>
              </a:ext>
            </a:extLst>
          </p:cNvPr>
          <p:cNvSpPr/>
          <p:nvPr/>
        </p:nvSpPr>
        <p:spPr>
          <a:xfrm>
            <a:off x="145146" y="5275882"/>
            <a:ext cx="2756452" cy="1470992"/>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84BCBA76-F6FC-4F33-9E2E-5DCEB8EB58D3}"/>
              </a:ext>
            </a:extLst>
          </p:cNvPr>
          <p:cNvSpPr/>
          <p:nvPr/>
        </p:nvSpPr>
        <p:spPr>
          <a:xfrm>
            <a:off x="3200373" y="5192785"/>
            <a:ext cx="2756452" cy="1665215"/>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Rounded Corners 14">
            <a:extLst>
              <a:ext uri="{FF2B5EF4-FFF2-40B4-BE49-F238E27FC236}">
                <a16:creationId xmlns:a16="http://schemas.microsoft.com/office/drawing/2014/main" id="{089A89C5-B36B-48F8-AB88-05609E37E336}"/>
              </a:ext>
            </a:extLst>
          </p:cNvPr>
          <p:cNvSpPr/>
          <p:nvPr/>
        </p:nvSpPr>
        <p:spPr>
          <a:xfrm>
            <a:off x="6275587" y="5275882"/>
            <a:ext cx="2756452" cy="1470992"/>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ectangle: Rounded Corners 15">
            <a:extLst>
              <a:ext uri="{FF2B5EF4-FFF2-40B4-BE49-F238E27FC236}">
                <a16:creationId xmlns:a16="http://schemas.microsoft.com/office/drawing/2014/main" id="{F7E14F41-6C2F-45B1-8798-FA3826A4715F}"/>
              </a:ext>
            </a:extLst>
          </p:cNvPr>
          <p:cNvSpPr/>
          <p:nvPr/>
        </p:nvSpPr>
        <p:spPr>
          <a:xfrm>
            <a:off x="9290401" y="5275882"/>
            <a:ext cx="2756452" cy="1470992"/>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F51673D8-4AAF-497F-850D-FDADA7A1E56A}"/>
              </a:ext>
            </a:extLst>
          </p:cNvPr>
          <p:cNvSpPr txBox="1"/>
          <p:nvPr/>
        </p:nvSpPr>
        <p:spPr>
          <a:xfrm>
            <a:off x="100240" y="2990765"/>
            <a:ext cx="1585926" cy="369332"/>
          </a:xfrm>
          <a:prstGeom prst="rect">
            <a:avLst/>
          </a:prstGeom>
          <a:noFill/>
        </p:spPr>
        <p:txBody>
          <a:bodyPr wrap="square" rtlCol="0">
            <a:spAutoFit/>
          </a:bodyPr>
          <a:lstStyle/>
          <a:p>
            <a:r>
              <a:rPr lang="en-US" dirty="0"/>
              <a:t>You will need:</a:t>
            </a:r>
            <a:endParaRPr lang="en-GB" dirty="0"/>
          </a:p>
        </p:txBody>
      </p:sp>
      <p:sp>
        <p:nvSpPr>
          <p:cNvPr id="19" name="TextBox 18">
            <a:extLst>
              <a:ext uri="{FF2B5EF4-FFF2-40B4-BE49-F238E27FC236}">
                <a16:creationId xmlns:a16="http://schemas.microsoft.com/office/drawing/2014/main" id="{08CAB030-4959-4868-88E2-F41D4919CBD8}"/>
              </a:ext>
            </a:extLst>
          </p:cNvPr>
          <p:cNvSpPr txBox="1"/>
          <p:nvPr/>
        </p:nvSpPr>
        <p:spPr>
          <a:xfrm>
            <a:off x="9355015" y="3469290"/>
            <a:ext cx="2653194" cy="1477328"/>
          </a:xfrm>
          <a:prstGeom prst="rect">
            <a:avLst/>
          </a:prstGeom>
          <a:noFill/>
        </p:spPr>
        <p:txBody>
          <a:bodyPr wrap="square" rtlCol="0">
            <a:spAutoFit/>
          </a:bodyPr>
          <a:lstStyle/>
          <a:p>
            <a:pPr algn="ctr"/>
            <a:r>
              <a:rPr lang="en-US" dirty="0" smtClean="0">
                <a:solidFill>
                  <a:srgbClr val="FF0000"/>
                </a:solidFill>
              </a:rPr>
              <a:t>LUNCHES </a:t>
            </a:r>
            <a:r>
              <a:rPr lang="en-US" dirty="0" smtClean="0">
                <a:solidFill>
                  <a:srgbClr val="FF0000"/>
                </a:solidFill>
              </a:rPr>
              <a:t>will be provided for </a:t>
            </a:r>
            <a:r>
              <a:rPr lang="en-US" dirty="0" smtClean="0">
                <a:solidFill>
                  <a:srgbClr val="FF0000"/>
                </a:solidFill>
              </a:rPr>
              <a:t>children from Dolce </a:t>
            </a:r>
            <a:r>
              <a:rPr lang="en-US" dirty="0" smtClean="0"/>
              <a:t>so </a:t>
            </a:r>
            <a:r>
              <a:rPr lang="en-US" dirty="0" smtClean="0"/>
              <a:t>pre-order your child’s </a:t>
            </a:r>
            <a:r>
              <a:rPr lang="en-US" dirty="0" smtClean="0"/>
              <a:t>choice each day and remember to pay.</a:t>
            </a:r>
            <a:endParaRPr lang="en-US" dirty="0"/>
          </a:p>
        </p:txBody>
      </p:sp>
      <p:sp>
        <p:nvSpPr>
          <p:cNvPr id="17" name="Rectangle 16">
            <a:extLst>
              <a:ext uri="{FF2B5EF4-FFF2-40B4-BE49-F238E27FC236}">
                <a16:creationId xmlns:a16="http://schemas.microsoft.com/office/drawing/2014/main" id="{75915A29-6DD0-47EE-93E6-5F717BEA9D25}"/>
              </a:ext>
            </a:extLst>
          </p:cNvPr>
          <p:cNvSpPr/>
          <p:nvPr/>
        </p:nvSpPr>
        <p:spPr>
          <a:xfrm>
            <a:off x="6501303" y="3633626"/>
            <a:ext cx="2305019" cy="1200329"/>
          </a:xfrm>
          <a:prstGeom prst="rect">
            <a:avLst/>
          </a:prstGeom>
        </p:spPr>
        <p:txBody>
          <a:bodyPr wrap="square">
            <a:spAutoFit/>
          </a:bodyPr>
          <a:lstStyle/>
          <a:p>
            <a:pPr algn="ctr"/>
            <a:r>
              <a:rPr lang="en-US" dirty="0"/>
              <a:t>All children will need </a:t>
            </a:r>
            <a:r>
              <a:rPr lang="en-US" dirty="0" smtClean="0"/>
              <a:t>fresh water </a:t>
            </a:r>
            <a:r>
              <a:rPr lang="en-US" dirty="0"/>
              <a:t>daily in a </a:t>
            </a:r>
            <a:r>
              <a:rPr lang="en-US" dirty="0" smtClean="0"/>
              <a:t>disposable labelled </a:t>
            </a:r>
            <a:r>
              <a:rPr lang="en-US" dirty="0"/>
              <a:t>bottle.</a:t>
            </a:r>
            <a:endParaRPr lang="en-GB" dirty="0"/>
          </a:p>
        </p:txBody>
      </p:sp>
      <p:sp>
        <p:nvSpPr>
          <p:cNvPr id="20" name="TextBox 19">
            <a:extLst>
              <a:ext uri="{FF2B5EF4-FFF2-40B4-BE49-F238E27FC236}">
                <a16:creationId xmlns:a16="http://schemas.microsoft.com/office/drawing/2014/main" id="{AABFE629-DC5F-4ADA-8A5D-F9FA5DE635B8}"/>
              </a:ext>
            </a:extLst>
          </p:cNvPr>
          <p:cNvSpPr txBox="1"/>
          <p:nvPr/>
        </p:nvSpPr>
        <p:spPr>
          <a:xfrm>
            <a:off x="231671" y="5345347"/>
            <a:ext cx="2592637" cy="1077218"/>
          </a:xfrm>
          <a:prstGeom prst="rect">
            <a:avLst/>
          </a:prstGeom>
          <a:noFill/>
        </p:spPr>
        <p:txBody>
          <a:bodyPr wrap="square" rtlCol="0">
            <a:spAutoFit/>
          </a:bodyPr>
          <a:lstStyle/>
          <a:p>
            <a:pPr algn="ctr"/>
            <a:r>
              <a:rPr lang="en-US" sz="1600" dirty="0"/>
              <a:t>The car park will be </a:t>
            </a:r>
            <a:r>
              <a:rPr lang="en-US" sz="1600" b="1" u="sng" dirty="0" smtClean="0"/>
              <a:t>closed</a:t>
            </a:r>
            <a:r>
              <a:rPr lang="en-US" sz="1600" dirty="0" smtClean="0"/>
              <a:t>. </a:t>
            </a:r>
            <a:r>
              <a:rPr lang="en-US" sz="1600" dirty="0"/>
              <a:t>Parents, </a:t>
            </a:r>
            <a:r>
              <a:rPr lang="en-US" sz="1600" dirty="0" err="1"/>
              <a:t>carers</a:t>
            </a:r>
            <a:r>
              <a:rPr lang="en-US" sz="1600" dirty="0"/>
              <a:t> and taxis should not enter any part of the site </a:t>
            </a:r>
            <a:r>
              <a:rPr lang="en-US" sz="1600" b="1" u="sng" dirty="0"/>
              <a:t>at any time</a:t>
            </a:r>
            <a:r>
              <a:rPr lang="en-US" sz="1600" dirty="0"/>
              <a:t>.</a:t>
            </a:r>
            <a:endParaRPr lang="en-GB" sz="1600" dirty="0"/>
          </a:p>
        </p:txBody>
      </p:sp>
      <p:sp>
        <p:nvSpPr>
          <p:cNvPr id="22" name="Rectangle 21">
            <a:extLst>
              <a:ext uri="{FF2B5EF4-FFF2-40B4-BE49-F238E27FC236}">
                <a16:creationId xmlns:a16="http://schemas.microsoft.com/office/drawing/2014/main" id="{AA41C3D3-C53D-4E19-BDB8-8A513F564257}"/>
              </a:ext>
            </a:extLst>
          </p:cNvPr>
          <p:cNvSpPr/>
          <p:nvPr/>
        </p:nvSpPr>
        <p:spPr>
          <a:xfrm>
            <a:off x="3411796" y="5423755"/>
            <a:ext cx="2284329" cy="1754326"/>
          </a:xfrm>
          <a:prstGeom prst="rect">
            <a:avLst/>
          </a:prstGeom>
        </p:spPr>
        <p:txBody>
          <a:bodyPr wrap="square">
            <a:spAutoFit/>
          </a:bodyPr>
          <a:lstStyle/>
          <a:p>
            <a:pPr algn="ctr"/>
            <a:r>
              <a:rPr lang="en-US" dirty="0"/>
              <a:t>Start and end times will be </a:t>
            </a:r>
            <a:r>
              <a:rPr lang="en-US" dirty="0" smtClean="0"/>
              <a:t>staggered at different gates.</a:t>
            </a:r>
          </a:p>
          <a:p>
            <a:pPr algn="ctr"/>
            <a:r>
              <a:rPr lang="en-US" dirty="0" smtClean="0"/>
              <a:t>Check cohort information.</a:t>
            </a:r>
            <a:r>
              <a:rPr lang="en-US" dirty="0"/>
              <a:t/>
            </a:r>
            <a:br>
              <a:rPr lang="en-US" dirty="0"/>
            </a:br>
            <a:endParaRPr lang="en-GB" dirty="0"/>
          </a:p>
        </p:txBody>
      </p:sp>
      <p:sp>
        <p:nvSpPr>
          <p:cNvPr id="23" name="Rectangle 22">
            <a:extLst>
              <a:ext uri="{FF2B5EF4-FFF2-40B4-BE49-F238E27FC236}">
                <a16:creationId xmlns:a16="http://schemas.microsoft.com/office/drawing/2014/main" id="{5F50DF73-22B0-46EF-8DE1-45DD93FA53C0}"/>
              </a:ext>
            </a:extLst>
          </p:cNvPr>
          <p:cNvSpPr/>
          <p:nvPr/>
        </p:nvSpPr>
        <p:spPr>
          <a:xfrm>
            <a:off x="6385803" y="5543640"/>
            <a:ext cx="2613788" cy="923330"/>
          </a:xfrm>
          <a:prstGeom prst="rect">
            <a:avLst/>
          </a:prstGeom>
        </p:spPr>
        <p:txBody>
          <a:bodyPr wrap="square">
            <a:spAutoFit/>
          </a:bodyPr>
          <a:lstStyle/>
          <a:p>
            <a:pPr algn="ctr"/>
            <a:r>
              <a:rPr lang="en-GB" b="1" dirty="0"/>
              <a:t>All children must arrive and be collected on time from the </a:t>
            </a:r>
            <a:r>
              <a:rPr lang="en-GB" b="1" dirty="0" smtClean="0"/>
              <a:t>assigned gates.</a:t>
            </a:r>
            <a:endParaRPr lang="en-US" dirty="0"/>
          </a:p>
        </p:txBody>
      </p:sp>
      <p:sp>
        <p:nvSpPr>
          <p:cNvPr id="24" name="TextBox 23">
            <a:extLst>
              <a:ext uri="{FF2B5EF4-FFF2-40B4-BE49-F238E27FC236}">
                <a16:creationId xmlns:a16="http://schemas.microsoft.com/office/drawing/2014/main" id="{330C46AB-E17D-49B0-A3CE-A1FA31725330}"/>
              </a:ext>
            </a:extLst>
          </p:cNvPr>
          <p:cNvSpPr txBox="1"/>
          <p:nvPr/>
        </p:nvSpPr>
        <p:spPr>
          <a:xfrm>
            <a:off x="171266" y="4937377"/>
            <a:ext cx="2107724" cy="369332"/>
          </a:xfrm>
          <a:prstGeom prst="rect">
            <a:avLst/>
          </a:prstGeom>
          <a:noFill/>
        </p:spPr>
        <p:txBody>
          <a:bodyPr wrap="square" rtlCol="0">
            <a:spAutoFit/>
          </a:bodyPr>
          <a:lstStyle/>
          <a:p>
            <a:r>
              <a:rPr lang="en-US" dirty="0"/>
              <a:t>Other information:</a:t>
            </a:r>
            <a:endParaRPr lang="en-GB" dirty="0"/>
          </a:p>
        </p:txBody>
      </p:sp>
      <p:sp>
        <p:nvSpPr>
          <p:cNvPr id="30" name="Rectangle 29">
            <a:extLst>
              <a:ext uri="{FF2B5EF4-FFF2-40B4-BE49-F238E27FC236}">
                <a16:creationId xmlns:a16="http://schemas.microsoft.com/office/drawing/2014/main" id="{0A45454A-A06B-417F-B430-AAF2A615E9F3}"/>
              </a:ext>
            </a:extLst>
          </p:cNvPr>
          <p:cNvSpPr/>
          <p:nvPr/>
        </p:nvSpPr>
        <p:spPr>
          <a:xfrm>
            <a:off x="9516117" y="5266641"/>
            <a:ext cx="2305019" cy="1200329"/>
          </a:xfrm>
          <a:prstGeom prst="rect">
            <a:avLst/>
          </a:prstGeom>
        </p:spPr>
        <p:txBody>
          <a:bodyPr wrap="square">
            <a:spAutoFit/>
          </a:bodyPr>
          <a:lstStyle/>
          <a:p>
            <a:pPr algn="ctr"/>
            <a:r>
              <a:rPr lang="en-US" dirty="0"/>
              <a:t>Each class will form its own </a:t>
            </a:r>
            <a:r>
              <a:rPr lang="en-US" dirty="0" smtClean="0"/>
              <a:t>cohort.</a:t>
            </a:r>
            <a:endParaRPr lang="en-US" dirty="0"/>
          </a:p>
          <a:p>
            <a:pPr algn="ctr"/>
            <a:r>
              <a:rPr lang="en-US" dirty="0" smtClean="0"/>
              <a:t>Classes will be paired into larger bubbles.</a:t>
            </a:r>
            <a:endParaRPr lang="en-US" dirty="0"/>
          </a:p>
        </p:txBody>
      </p:sp>
      <p:sp>
        <p:nvSpPr>
          <p:cNvPr id="2" name="Title 1">
            <a:extLst>
              <a:ext uri="{FF2B5EF4-FFF2-40B4-BE49-F238E27FC236}">
                <a16:creationId xmlns:a16="http://schemas.microsoft.com/office/drawing/2014/main" id="{DCEA3259-524E-483C-9230-7016C4569F08}"/>
              </a:ext>
            </a:extLst>
          </p:cNvPr>
          <p:cNvSpPr>
            <a:spLocks noGrp="1"/>
          </p:cNvSpPr>
          <p:nvPr>
            <p:ph type="ctrTitle"/>
          </p:nvPr>
        </p:nvSpPr>
        <p:spPr>
          <a:xfrm>
            <a:off x="2002520" y="111125"/>
            <a:ext cx="10044333" cy="628622"/>
          </a:xfrm>
        </p:spPr>
        <p:txBody>
          <a:bodyPr>
            <a:normAutofit fontScale="90000"/>
          </a:bodyPr>
          <a:lstStyle/>
          <a:p>
            <a:r>
              <a:rPr lang="en-US" sz="5400" b="1" u="sng" dirty="0"/>
              <a:t>Return to School </a:t>
            </a:r>
            <a:r>
              <a:rPr lang="en-US" sz="5400" b="1" u="sng" dirty="0" smtClean="0"/>
              <a:t>8</a:t>
            </a:r>
            <a:r>
              <a:rPr lang="en-US" sz="5400" b="1" u="sng" baseline="30000" dirty="0" smtClean="0"/>
              <a:t>th</a:t>
            </a:r>
            <a:r>
              <a:rPr lang="en-US" sz="5400" b="1" u="sng" dirty="0" smtClean="0"/>
              <a:t> March</a:t>
            </a:r>
            <a:r>
              <a:rPr lang="en-US" sz="5400" b="1" u="sng" dirty="0" smtClean="0"/>
              <a:t> 2021</a:t>
            </a:r>
            <a:endParaRPr lang="en-GB" sz="5400" b="1" u="sng" dirty="0"/>
          </a:p>
        </p:txBody>
      </p:sp>
      <p:sp>
        <p:nvSpPr>
          <p:cNvPr id="27" name="Footer Placeholder 27">
            <a:extLst>
              <a:ext uri="{FF2B5EF4-FFF2-40B4-BE49-F238E27FC236}">
                <a16:creationId xmlns:a16="http://schemas.microsoft.com/office/drawing/2014/main" id="{54B7E53D-0124-4ACD-A98A-2B3FF5E08467}"/>
              </a:ext>
            </a:extLst>
          </p:cNvPr>
          <p:cNvSpPr>
            <a:spLocks noGrp="1"/>
          </p:cNvSpPr>
          <p:nvPr>
            <p:ph type="ftr" sz="quarter" idx="11"/>
          </p:nvPr>
        </p:nvSpPr>
        <p:spPr>
          <a:xfrm>
            <a:off x="9100930" y="6598665"/>
            <a:ext cx="4114800" cy="365125"/>
          </a:xfrm>
        </p:spPr>
        <p:txBody>
          <a:bodyPr/>
          <a:lstStyle/>
          <a:p>
            <a:r>
              <a:rPr lang="en-GB" dirty="0"/>
              <a:t>School Name</a:t>
            </a:r>
          </a:p>
        </p:txBody>
      </p:sp>
      <p:pic>
        <p:nvPicPr>
          <p:cNvPr id="5" name="Picture 4"/>
          <p:cNvPicPr>
            <a:picLocks noChangeAspect="1"/>
          </p:cNvPicPr>
          <p:nvPr/>
        </p:nvPicPr>
        <p:blipFill>
          <a:blip r:embed="rId2"/>
          <a:stretch>
            <a:fillRect/>
          </a:stretch>
        </p:blipFill>
        <p:spPr>
          <a:xfrm>
            <a:off x="241524" y="265314"/>
            <a:ext cx="1444642" cy="1298349"/>
          </a:xfrm>
          <a:prstGeom prst="rect">
            <a:avLst/>
          </a:prstGeom>
        </p:spPr>
      </p:pic>
    </p:spTree>
    <p:extLst>
      <p:ext uri="{BB962C8B-B14F-4D97-AF65-F5344CB8AC3E}">
        <p14:creationId xmlns:p14="http://schemas.microsoft.com/office/powerpoint/2010/main" val="1655276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Rounded Corners 25">
            <a:extLst>
              <a:ext uri="{FF2B5EF4-FFF2-40B4-BE49-F238E27FC236}">
                <a16:creationId xmlns:a16="http://schemas.microsoft.com/office/drawing/2014/main" id="{13E48472-79F3-49E0-8978-4A2CB2192821}"/>
              </a:ext>
            </a:extLst>
          </p:cNvPr>
          <p:cNvSpPr/>
          <p:nvPr/>
        </p:nvSpPr>
        <p:spPr>
          <a:xfrm>
            <a:off x="9223513" y="2932656"/>
            <a:ext cx="2478157" cy="210082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B59F2C0-D5D0-427D-A9AD-B0F3706824A6}"/>
              </a:ext>
            </a:extLst>
          </p:cNvPr>
          <p:cNvSpPr>
            <a:spLocks noGrp="1"/>
          </p:cNvSpPr>
          <p:nvPr>
            <p:ph type="ctrTitle"/>
          </p:nvPr>
        </p:nvSpPr>
        <p:spPr>
          <a:xfrm>
            <a:off x="374371" y="76772"/>
            <a:ext cx="11860696" cy="1498254"/>
          </a:xfrm>
        </p:spPr>
        <p:txBody>
          <a:bodyPr>
            <a:normAutofit fontScale="90000"/>
          </a:bodyPr>
          <a:lstStyle/>
          <a:p>
            <a:r>
              <a:rPr lang="en-US" dirty="0"/>
              <a:t>School response if a child displays symptoms during school time.</a:t>
            </a:r>
            <a:endParaRPr lang="en-GB" dirty="0"/>
          </a:p>
        </p:txBody>
      </p:sp>
      <p:sp>
        <p:nvSpPr>
          <p:cNvPr id="5" name="Rectangle: Rounded Corners 4">
            <a:extLst>
              <a:ext uri="{FF2B5EF4-FFF2-40B4-BE49-F238E27FC236}">
                <a16:creationId xmlns:a16="http://schemas.microsoft.com/office/drawing/2014/main" id="{400D6C81-6EAF-40D5-8A43-1697DA788FD0}"/>
              </a:ext>
            </a:extLst>
          </p:cNvPr>
          <p:cNvSpPr/>
          <p:nvPr/>
        </p:nvSpPr>
        <p:spPr>
          <a:xfrm>
            <a:off x="397565" y="157502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DDAFE6B8-7A00-49B1-BD15-3592CBAB746A}"/>
              </a:ext>
            </a:extLst>
          </p:cNvPr>
          <p:cNvSpPr txBox="1"/>
          <p:nvPr/>
        </p:nvSpPr>
        <p:spPr>
          <a:xfrm>
            <a:off x="622852" y="1487879"/>
            <a:ext cx="2093844" cy="1200329"/>
          </a:xfrm>
          <a:prstGeom prst="rect">
            <a:avLst/>
          </a:prstGeom>
          <a:noFill/>
        </p:spPr>
        <p:txBody>
          <a:bodyPr wrap="square" rtlCol="0">
            <a:spAutoFit/>
          </a:bodyPr>
          <a:lstStyle/>
          <a:p>
            <a:pPr algn="ctr"/>
            <a:r>
              <a:rPr lang="en-US" dirty="0"/>
              <a:t>Concern raised by the child themselves or by an adult supervising.</a:t>
            </a:r>
            <a:endParaRPr lang="en-GB" dirty="0"/>
          </a:p>
        </p:txBody>
      </p:sp>
      <p:sp>
        <p:nvSpPr>
          <p:cNvPr id="7" name="Rectangle: Rounded Corners 6">
            <a:extLst>
              <a:ext uri="{FF2B5EF4-FFF2-40B4-BE49-F238E27FC236}">
                <a16:creationId xmlns:a16="http://schemas.microsoft.com/office/drawing/2014/main" id="{0BF4B832-DFB4-41BA-8863-EEF5707933C2}"/>
              </a:ext>
            </a:extLst>
          </p:cNvPr>
          <p:cNvSpPr/>
          <p:nvPr/>
        </p:nvSpPr>
        <p:spPr>
          <a:xfrm>
            <a:off x="3339548" y="157502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9A1BEF92-BBB6-4476-BC7D-79720E7739F1}"/>
              </a:ext>
            </a:extLst>
          </p:cNvPr>
          <p:cNvSpPr txBox="1"/>
          <p:nvPr/>
        </p:nvSpPr>
        <p:spPr>
          <a:xfrm>
            <a:off x="3554893" y="1575026"/>
            <a:ext cx="2093844" cy="1200329"/>
          </a:xfrm>
          <a:prstGeom prst="rect">
            <a:avLst/>
          </a:prstGeom>
          <a:noFill/>
        </p:spPr>
        <p:txBody>
          <a:bodyPr wrap="square" rtlCol="0">
            <a:spAutoFit/>
          </a:bodyPr>
          <a:lstStyle/>
          <a:p>
            <a:pPr algn="ctr"/>
            <a:r>
              <a:rPr lang="en-US" dirty="0"/>
              <a:t>Person is isolated immediately. Child’s parents will be contacted.</a:t>
            </a:r>
            <a:endParaRPr lang="en-GB" dirty="0"/>
          </a:p>
        </p:txBody>
      </p:sp>
      <p:sp>
        <p:nvSpPr>
          <p:cNvPr id="9" name="Rectangle: Rounded Corners 8">
            <a:extLst>
              <a:ext uri="{FF2B5EF4-FFF2-40B4-BE49-F238E27FC236}">
                <a16:creationId xmlns:a16="http://schemas.microsoft.com/office/drawing/2014/main" id="{29E652E6-C6A3-4C5A-8747-9086F3D5AF82}"/>
              </a:ext>
            </a:extLst>
          </p:cNvPr>
          <p:cNvSpPr/>
          <p:nvPr/>
        </p:nvSpPr>
        <p:spPr>
          <a:xfrm>
            <a:off x="6281531" y="157502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C99E8503-8544-442E-ADEC-D9947C7E8D1E}"/>
              </a:ext>
            </a:extLst>
          </p:cNvPr>
          <p:cNvSpPr txBox="1"/>
          <p:nvPr/>
        </p:nvSpPr>
        <p:spPr>
          <a:xfrm>
            <a:off x="6496876" y="1531453"/>
            <a:ext cx="2093844" cy="1200329"/>
          </a:xfrm>
          <a:prstGeom prst="rect">
            <a:avLst/>
          </a:prstGeom>
          <a:noFill/>
        </p:spPr>
        <p:txBody>
          <a:bodyPr wrap="square" rtlCol="0">
            <a:spAutoFit/>
          </a:bodyPr>
          <a:lstStyle/>
          <a:p>
            <a:pPr algn="ctr"/>
            <a:r>
              <a:rPr lang="en-US" dirty="0"/>
              <a:t>Child </a:t>
            </a:r>
            <a:r>
              <a:rPr lang="en-US" b="1" u="sng" dirty="0"/>
              <a:t>must</a:t>
            </a:r>
            <a:r>
              <a:rPr lang="en-US" dirty="0"/>
              <a:t> be collected </a:t>
            </a:r>
            <a:r>
              <a:rPr lang="en-US" b="1" u="sng" dirty="0"/>
              <a:t>immediately</a:t>
            </a:r>
            <a:r>
              <a:rPr lang="en-US" dirty="0"/>
              <a:t> from school.</a:t>
            </a:r>
            <a:endParaRPr lang="en-GB" dirty="0"/>
          </a:p>
        </p:txBody>
      </p:sp>
      <p:sp>
        <p:nvSpPr>
          <p:cNvPr id="12" name="Rectangle: Rounded Corners 11">
            <a:extLst>
              <a:ext uri="{FF2B5EF4-FFF2-40B4-BE49-F238E27FC236}">
                <a16:creationId xmlns:a16="http://schemas.microsoft.com/office/drawing/2014/main" id="{AABF1215-71C9-4D83-95DA-382C00AA73BC}"/>
              </a:ext>
            </a:extLst>
          </p:cNvPr>
          <p:cNvSpPr/>
          <p:nvPr/>
        </p:nvSpPr>
        <p:spPr>
          <a:xfrm>
            <a:off x="9223514" y="157502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2C520CF1-DAFF-4F87-B81C-F1B23117379C}"/>
              </a:ext>
            </a:extLst>
          </p:cNvPr>
          <p:cNvSpPr txBox="1"/>
          <p:nvPr/>
        </p:nvSpPr>
        <p:spPr>
          <a:xfrm>
            <a:off x="9415670" y="1738157"/>
            <a:ext cx="2093844" cy="707886"/>
          </a:xfrm>
          <a:prstGeom prst="rect">
            <a:avLst/>
          </a:prstGeom>
          <a:noFill/>
        </p:spPr>
        <p:txBody>
          <a:bodyPr wrap="square" rtlCol="0">
            <a:spAutoFit/>
          </a:bodyPr>
          <a:lstStyle/>
          <a:p>
            <a:pPr algn="ctr"/>
            <a:r>
              <a:rPr lang="en-US" sz="2000" dirty="0"/>
              <a:t>Mandatory 7 days of self-isolation.</a:t>
            </a:r>
          </a:p>
        </p:txBody>
      </p:sp>
      <p:sp>
        <p:nvSpPr>
          <p:cNvPr id="14" name="Rectangle 13">
            <a:extLst>
              <a:ext uri="{FF2B5EF4-FFF2-40B4-BE49-F238E27FC236}">
                <a16:creationId xmlns:a16="http://schemas.microsoft.com/office/drawing/2014/main" id="{659C3974-20F3-426B-847A-5D4B96B26C2C}"/>
              </a:ext>
            </a:extLst>
          </p:cNvPr>
          <p:cNvSpPr/>
          <p:nvPr/>
        </p:nvSpPr>
        <p:spPr>
          <a:xfrm>
            <a:off x="9236745" y="3054480"/>
            <a:ext cx="2478157" cy="1754326"/>
          </a:xfrm>
          <a:prstGeom prst="rect">
            <a:avLst/>
          </a:prstGeom>
        </p:spPr>
        <p:txBody>
          <a:bodyPr wrap="square">
            <a:spAutoFit/>
          </a:bodyPr>
          <a:lstStyle/>
          <a:p>
            <a:pPr algn="ctr"/>
            <a:r>
              <a:rPr lang="en-US" dirty="0"/>
              <a:t>Test </a:t>
            </a:r>
            <a:r>
              <a:rPr lang="en-US" b="1" u="sng" dirty="0"/>
              <a:t>MUST</a:t>
            </a:r>
            <a:r>
              <a:rPr lang="en-US" dirty="0"/>
              <a:t> be arranged and </a:t>
            </a:r>
            <a:r>
              <a:rPr lang="en-US" b="1" u="sng" dirty="0"/>
              <a:t>must </a:t>
            </a:r>
            <a:r>
              <a:rPr lang="en-US" dirty="0"/>
              <a:t>take place.</a:t>
            </a:r>
          </a:p>
          <a:p>
            <a:pPr algn="ctr"/>
            <a:endParaRPr lang="en-US" dirty="0"/>
          </a:p>
          <a:p>
            <a:pPr algn="ctr"/>
            <a:r>
              <a:rPr lang="en-US" dirty="0"/>
              <a:t>All families must engage with the Test and Trace process.</a:t>
            </a:r>
            <a:endParaRPr lang="en-GB" dirty="0"/>
          </a:p>
        </p:txBody>
      </p:sp>
      <p:sp>
        <p:nvSpPr>
          <p:cNvPr id="16" name="Rectangle: Rounded Corners 15">
            <a:extLst>
              <a:ext uri="{FF2B5EF4-FFF2-40B4-BE49-F238E27FC236}">
                <a16:creationId xmlns:a16="http://schemas.microsoft.com/office/drawing/2014/main" id="{19268F88-F614-42DA-85E2-9D959A12F092}"/>
              </a:ext>
            </a:extLst>
          </p:cNvPr>
          <p:cNvSpPr/>
          <p:nvPr/>
        </p:nvSpPr>
        <p:spPr>
          <a:xfrm>
            <a:off x="6327907" y="293265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Rounded Corners 16">
            <a:extLst>
              <a:ext uri="{FF2B5EF4-FFF2-40B4-BE49-F238E27FC236}">
                <a16:creationId xmlns:a16="http://schemas.microsoft.com/office/drawing/2014/main" id="{E1E6C1C5-898B-4618-92D5-35D221576B68}"/>
              </a:ext>
            </a:extLst>
          </p:cNvPr>
          <p:cNvSpPr/>
          <p:nvPr/>
        </p:nvSpPr>
        <p:spPr>
          <a:xfrm>
            <a:off x="545034" y="2997951"/>
            <a:ext cx="3535796" cy="1975280"/>
          </a:xfrm>
          <a:prstGeom prst="roundRect">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Rounded Corners 17">
            <a:extLst>
              <a:ext uri="{FF2B5EF4-FFF2-40B4-BE49-F238E27FC236}">
                <a16:creationId xmlns:a16="http://schemas.microsoft.com/office/drawing/2014/main" id="{0B10203D-FF9F-4326-8C32-49A2ABB583E2}"/>
              </a:ext>
            </a:extLst>
          </p:cNvPr>
          <p:cNvSpPr/>
          <p:nvPr/>
        </p:nvSpPr>
        <p:spPr>
          <a:xfrm>
            <a:off x="485054" y="5081857"/>
            <a:ext cx="11430001" cy="1463956"/>
          </a:xfrm>
          <a:prstGeom prst="round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u="sng" dirty="0">
                <a:solidFill>
                  <a:schemeClr val="tx1"/>
                </a:solidFill>
              </a:rPr>
              <a:t>Positive Test Result: </a:t>
            </a:r>
            <a:r>
              <a:rPr lang="en-US" dirty="0">
                <a:solidFill>
                  <a:schemeClr val="tx1"/>
                </a:solidFill>
              </a:rPr>
              <a:t>The child must complete the compulsory </a:t>
            </a:r>
            <a:r>
              <a:rPr lang="en-US" dirty="0" smtClean="0">
                <a:solidFill>
                  <a:schemeClr val="tx1"/>
                </a:solidFill>
              </a:rPr>
              <a:t>10 </a:t>
            </a:r>
            <a:r>
              <a:rPr lang="en-US" dirty="0">
                <a:solidFill>
                  <a:schemeClr val="tx1"/>
                </a:solidFill>
              </a:rPr>
              <a:t>days self-isolation from the date of the test.</a:t>
            </a:r>
          </a:p>
          <a:p>
            <a:pPr algn="ctr"/>
            <a:r>
              <a:rPr lang="en-US" dirty="0">
                <a:solidFill>
                  <a:schemeClr val="tx1"/>
                </a:solidFill>
              </a:rPr>
              <a:t>The rest of the bubble will close and all pupils in this bubble will need to undertake </a:t>
            </a:r>
            <a:r>
              <a:rPr lang="en-US" dirty="0" smtClean="0">
                <a:solidFill>
                  <a:schemeClr val="tx1"/>
                </a:solidFill>
              </a:rPr>
              <a:t>10 </a:t>
            </a:r>
            <a:r>
              <a:rPr lang="en-US" dirty="0">
                <a:solidFill>
                  <a:schemeClr val="tx1"/>
                </a:solidFill>
              </a:rPr>
              <a:t>days of compulsory self-isolation. If children develop symptoms in this time, they must be tested. School must be informed of the test outcome.</a:t>
            </a:r>
          </a:p>
          <a:p>
            <a:pPr algn="ctr"/>
            <a:r>
              <a:rPr lang="en-US" dirty="0">
                <a:solidFill>
                  <a:schemeClr val="tx1"/>
                </a:solidFill>
              </a:rPr>
              <a:t>If a result is received on a weekend, families </a:t>
            </a:r>
            <a:r>
              <a:rPr lang="en-US" b="1" u="sng" dirty="0">
                <a:solidFill>
                  <a:schemeClr val="tx1"/>
                </a:solidFill>
              </a:rPr>
              <a:t>must inform school by 9am on the Monday morning</a:t>
            </a:r>
            <a:r>
              <a:rPr lang="en-US" b="1" u="sng" dirty="0" smtClean="0">
                <a:solidFill>
                  <a:schemeClr val="tx1"/>
                </a:solidFill>
              </a:rPr>
              <a:t>.</a:t>
            </a:r>
          </a:p>
          <a:p>
            <a:pPr algn="ctr"/>
            <a:r>
              <a:rPr lang="en-US" sz="2000" b="1" u="sng" dirty="0" smtClean="0">
                <a:solidFill>
                  <a:schemeClr val="tx1"/>
                </a:solidFill>
              </a:rPr>
              <a:t>We will support containing the outbreak by following local health protection team advice.</a:t>
            </a:r>
            <a:endParaRPr lang="en-GB" sz="2000" dirty="0">
              <a:solidFill>
                <a:schemeClr val="tx1"/>
              </a:solidFill>
            </a:endParaRPr>
          </a:p>
        </p:txBody>
      </p:sp>
      <p:sp>
        <p:nvSpPr>
          <p:cNvPr id="19" name="Rectangle 18">
            <a:extLst>
              <a:ext uri="{FF2B5EF4-FFF2-40B4-BE49-F238E27FC236}">
                <a16:creationId xmlns:a16="http://schemas.microsoft.com/office/drawing/2014/main" id="{8D3BC452-7755-4840-80EF-BA71F4A64614}"/>
              </a:ext>
            </a:extLst>
          </p:cNvPr>
          <p:cNvSpPr/>
          <p:nvPr/>
        </p:nvSpPr>
        <p:spPr>
          <a:xfrm>
            <a:off x="6304719" y="2976230"/>
            <a:ext cx="2478157" cy="923330"/>
          </a:xfrm>
          <a:prstGeom prst="rect">
            <a:avLst/>
          </a:prstGeom>
        </p:spPr>
        <p:txBody>
          <a:bodyPr wrap="square">
            <a:spAutoFit/>
          </a:bodyPr>
          <a:lstStyle/>
          <a:p>
            <a:pPr algn="ctr"/>
            <a:r>
              <a:rPr lang="en-US" dirty="0"/>
              <a:t>Parents </a:t>
            </a:r>
            <a:r>
              <a:rPr lang="en-US" b="1" u="sng" dirty="0"/>
              <a:t>MUST</a:t>
            </a:r>
            <a:r>
              <a:rPr lang="en-US" dirty="0"/>
              <a:t> inform school of test outcome </a:t>
            </a:r>
            <a:r>
              <a:rPr lang="en-US" b="1" u="sng" dirty="0"/>
              <a:t>immediately</a:t>
            </a:r>
            <a:r>
              <a:rPr lang="en-US" dirty="0"/>
              <a:t>.</a:t>
            </a:r>
            <a:endParaRPr lang="en-GB" dirty="0"/>
          </a:p>
        </p:txBody>
      </p:sp>
      <p:sp>
        <p:nvSpPr>
          <p:cNvPr id="20" name="Arrow: Right 19">
            <a:extLst>
              <a:ext uri="{FF2B5EF4-FFF2-40B4-BE49-F238E27FC236}">
                <a16:creationId xmlns:a16="http://schemas.microsoft.com/office/drawing/2014/main" id="{F8439822-64C8-4583-BE29-B8D940CFCC36}"/>
              </a:ext>
            </a:extLst>
          </p:cNvPr>
          <p:cNvSpPr/>
          <p:nvPr/>
        </p:nvSpPr>
        <p:spPr>
          <a:xfrm rot="10322486">
            <a:off x="4291181" y="3624309"/>
            <a:ext cx="1906302" cy="631273"/>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58680468-7EC9-48A2-8FCC-55E70CFF7657}"/>
              </a:ext>
            </a:extLst>
          </p:cNvPr>
          <p:cNvSpPr txBox="1"/>
          <p:nvPr/>
        </p:nvSpPr>
        <p:spPr>
          <a:xfrm rot="21093011">
            <a:off x="4575232" y="3693443"/>
            <a:ext cx="1606406" cy="369332"/>
          </a:xfrm>
          <a:prstGeom prst="rect">
            <a:avLst/>
          </a:prstGeom>
          <a:noFill/>
        </p:spPr>
        <p:txBody>
          <a:bodyPr wrap="square" rtlCol="0">
            <a:spAutoFit/>
          </a:bodyPr>
          <a:lstStyle/>
          <a:p>
            <a:r>
              <a:rPr lang="en-US" dirty="0"/>
              <a:t>Negative test</a:t>
            </a:r>
            <a:endParaRPr lang="en-GB" dirty="0"/>
          </a:p>
        </p:txBody>
      </p:sp>
      <p:sp>
        <p:nvSpPr>
          <p:cNvPr id="22" name="Rectangle 21">
            <a:extLst>
              <a:ext uri="{FF2B5EF4-FFF2-40B4-BE49-F238E27FC236}">
                <a16:creationId xmlns:a16="http://schemas.microsoft.com/office/drawing/2014/main" id="{D969CC32-9D36-43B4-9EFE-BF616335F269}"/>
              </a:ext>
            </a:extLst>
          </p:cNvPr>
          <p:cNvSpPr/>
          <p:nvPr/>
        </p:nvSpPr>
        <p:spPr>
          <a:xfrm>
            <a:off x="741178" y="3054480"/>
            <a:ext cx="3112705" cy="1846659"/>
          </a:xfrm>
          <a:prstGeom prst="rect">
            <a:avLst/>
          </a:prstGeom>
        </p:spPr>
        <p:txBody>
          <a:bodyPr wrap="square">
            <a:spAutoFit/>
          </a:bodyPr>
          <a:lstStyle/>
          <a:p>
            <a:pPr algn="ctr"/>
            <a:r>
              <a:rPr lang="en-US" sz="2400" b="1" u="sng" dirty="0"/>
              <a:t>Negative Test Result:</a:t>
            </a:r>
          </a:p>
          <a:p>
            <a:pPr algn="ctr"/>
            <a:r>
              <a:rPr lang="en-US" dirty="0"/>
              <a:t>The child must complete the compulsory 7 days self-isolation.</a:t>
            </a:r>
          </a:p>
          <a:p>
            <a:pPr algn="ctr"/>
            <a:r>
              <a:rPr lang="en-US" dirty="0"/>
              <a:t>The rest of the bubble can return to school as usual.</a:t>
            </a:r>
            <a:endParaRPr lang="en-GB" dirty="0"/>
          </a:p>
        </p:txBody>
      </p:sp>
      <p:sp>
        <p:nvSpPr>
          <p:cNvPr id="23" name="Arrow: Right 22">
            <a:extLst>
              <a:ext uri="{FF2B5EF4-FFF2-40B4-BE49-F238E27FC236}">
                <a16:creationId xmlns:a16="http://schemas.microsoft.com/office/drawing/2014/main" id="{7F3E9076-1D97-4075-91EA-09A6B082CED7}"/>
              </a:ext>
            </a:extLst>
          </p:cNvPr>
          <p:cNvSpPr/>
          <p:nvPr/>
        </p:nvSpPr>
        <p:spPr>
          <a:xfrm rot="7897971">
            <a:off x="5255791" y="4254492"/>
            <a:ext cx="1372023" cy="631273"/>
          </a:xfrm>
          <a:prstGeom prst="rightArrow">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TextBox 24">
            <a:extLst>
              <a:ext uri="{FF2B5EF4-FFF2-40B4-BE49-F238E27FC236}">
                <a16:creationId xmlns:a16="http://schemas.microsoft.com/office/drawing/2014/main" id="{84CEBC2B-2340-49CB-9D3A-030685863DE3}"/>
              </a:ext>
            </a:extLst>
          </p:cNvPr>
          <p:cNvSpPr txBox="1"/>
          <p:nvPr/>
        </p:nvSpPr>
        <p:spPr>
          <a:xfrm rot="18689241">
            <a:off x="5327628" y="4263916"/>
            <a:ext cx="1438859" cy="369332"/>
          </a:xfrm>
          <a:prstGeom prst="rect">
            <a:avLst/>
          </a:prstGeom>
          <a:noFill/>
        </p:spPr>
        <p:txBody>
          <a:bodyPr wrap="square" rtlCol="0">
            <a:spAutoFit/>
          </a:bodyPr>
          <a:lstStyle/>
          <a:p>
            <a:r>
              <a:rPr lang="en-US" dirty="0"/>
              <a:t>Positive test</a:t>
            </a:r>
            <a:endParaRPr lang="en-GB" dirty="0"/>
          </a:p>
        </p:txBody>
      </p:sp>
      <p:sp>
        <p:nvSpPr>
          <p:cNvPr id="28" name="Footer Placeholder 27">
            <a:extLst>
              <a:ext uri="{FF2B5EF4-FFF2-40B4-BE49-F238E27FC236}">
                <a16:creationId xmlns:a16="http://schemas.microsoft.com/office/drawing/2014/main" id="{450047E0-191E-42A9-AEF8-E0DFEE8F38B5}"/>
              </a:ext>
            </a:extLst>
          </p:cNvPr>
          <p:cNvSpPr>
            <a:spLocks noGrp="1"/>
          </p:cNvSpPr>
          <p:nvPr>
            <p:ph type="ftr" sz="quarter" idx="11"/>
          </p:nvPr>
        </p:nvSpPr>
        <p:spPr>
          <a:xfrm>
            <a:off x="9100930" y="6598665"/>
            <a:ext cx="4114800" cy="365125"/>
          </a:xfrm>
        </p:spPr>
        <p:txBody>
          <a:bodyPr/>
          <a:lstStyle/>
          <a:p>
            <a:r>
              <a:rPr lang="en-GB" dirty="0"/>
              <a:t>School Name</a:t>
            </a:r>
          </a:p>
        </p:txBody>
      </p:sp>
      <p:pic>
        <p:nvPicPr>
          <p:cNvPr id="24" name="Picture 23"/>
          <p:cNvPicPr>
            <a:picLocks noChangeAspect="1"/>
          </p:cNvPicPr>
          <p:nvPr/>
        </p:nvPicPr>
        <p:blipFill>
          <a:blip r:embed="rId2"/>
          <a:stretch>
            <a:fillRect/>
          </a:stretch>
        </p:blipFill>
        <p:spPr>
          <a:xfrm>
            <a:off x="18857" y="240952"/>
            <a:ext cx="1444642" cy="1298349"/>
          </a:xfrm>
          <a:prstGeom prst="rect">
            <a:avLst/>
          </a:prstGeom>
        </p:spPr>
      </p:pic>
      <p:cxnSp>
        <p:nvCxnSpPr>
          <p:cNvPr id="4" name="Curved Connector 3"/>
          <p:cNvCxnSpPr>
            <a:endCxn id="7" idx="1"/>
          </p:cNvCxnSpPr>
          <p:nvPr/>
        </p:nvCxnSpPr>
        <p:spPr>
          <a:xfrm>
            <a:off x="2875722" y="1738157"/>
            <a:ext cx="463826" cy="393460"/>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urved Connector 26"/>
          <p:cNvCxnSpPr/>
          <p:nvPr/>
        </p:nvCxnSpPr>
        <p:spPr>
          <a:xfrm>
            <a:off x="5815144" y="1820248"/>
            <a:ext cx="463826" cy="393460"/>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stretch>
            <a:fillRect/>
          </a:stretch>
        </p:blipFill>
        <p:spPr>
          <a:xfrm>
            <a:off x="8738276" y="1870908"/>
            <a:ext cx="548688" cy="475529"/>
          </a:xfrm>
          <a:prstGeom prst="rect">
            <a:avLst/>
          </a:prstGeom>
        </p:spPr>
      </p:pic>
      <p:cxnSp>
        <p:nvCxnSpPr>
          <p:cNvPr id="29" name="Straight Arrow Connector 28"/>
          <p:cNvCxnSpPr/>
          <p:nvPr/>
        </p:nvCxnSpPr>
        <p:spPr>
          <a:xfrm flipH="1">
            <a:off x="10746333" y="2587228"/>
            <a:ext cx="133708" cy="4831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flipV="1">
            <a:off x="8502632" y="3874952"/>
            <a:ext cx="784332" cy="4067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3398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Rounded Corners 14">
            <a:extLst>
              <a:ext uri="{FF2B5EF4-FFF2-40B4-BE49-F238E27FC236}">
                <a16:creationId xmlns:a16="http://schemas.microsoft.com/office/drawing/2014/main" id="{656D6A5D-C36F-49A7-B08B-06261F3D896F}"/>
              </a:ext>
            </a:extLst>
          </p:cNvPr>
          <p:cNvSpPr/>
          <p:nvPr/>
        </p:nvSpPr>
        <p:spPr>
          <a:xfrm>
            <a:off x="9286964" y="2816779"/>
            <a:ext cx="2478157" cy="210082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B59F2C0-D5D0-427D-A9AD-B0F3706824A6}"/>
              </a:ext>
            </a:extLst>
          </p:cNvPr>
          <p:cNvSpPr>
            <a:spLocks noGrp="1"/>
          </p:cNvSpPr>
          <p:nvPr>
            <p:ph type="ctrTitle"/>
          </p:nvPr>
        </p:nvSpPr>
        <p:spPr>
          <a:xfrm>
            <a:off x="1188719" y="147589"/>
            <a:ext cx="10900575" cy="1498254"/>
          </a:xfrm>
        </p:spPr>
        <p:txBody>
          <a:bodyPr>
            <a:normAutofit fontScale="90000"/>
          </a:bodyPr>
          <a:lstStyle/>
          <a:p>
            <a:r>
              <a:rPr lang="en-US" dirty="0"/>
              <a:t>What if my child displays </a:t>
            </a:r>
            <a:r>
              <a:rPr lang="en-US" dirty="0" smtClean="0"/>
              <a:t>symptoms           </a:t>
            </a:r>
            <a:r>
              <a:rPr lang="en-US" dirty="0"/>
              <a:t>at home?</a:t>
            </a:r>
            <a:endParaRPr lang="en-GB" dirty="0"/>
          </a:p>
        </p:txBody>
      </p:sp>
      <p:sp>
        <p:nvSpPr>
          <p:cNvPr id="5" name="Rectangle: Rounded Corners 4">
            <a:extLst>
              <a:ext uri="{FF2B5EF4-FFF2-40B4-BE49-F238E27FC236}">
                <a16:creationId xmlns:a16="http://schemas.microsoft.com/office/drawing/2014/main" id="{400D6C81-6EAF-40D5-8A43-1697DA788FD0}"/>
              </a:ext>
            </a:extLst>
          </p:cNvPr>
          <p:cNvSpPr/>
          <p:nvPr/>
        </p:nvSpPr>
        <p:spPr>
          <a:xfrm>
            <a:off x="397565" y="157502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DDAFE6B8-7A00-49B1-BD15-3592CBAB746A}"/>
              </a:ext>
            </a:extLst>
          </p:cNvPr>
          <p:cNvSpPr txBox="1"/>
          <p:nvPr/>
        </p:nvSpPr>
        <p:spPr>
          <a:xfrm>
            <a:off x="589721" y="1764545"/>
            <a:ext cx="2093844" cy="646331"/>
          </a:xfrm>
          <a:prstGeom prst="rect">
            <a:avLst/>
          </a:prstGeom>
          <a:noFill/>
        </p:spPr>
        <p:txBody>
          <a:bodyPr wrap="square" rtlCol="0">
            <a:spAutoFit/>
          </a:bodyPr>
          <a:lstStyle/>
          <a:p>
            <a:pPr algn="ctr"/>
            <a:r>
              <a:rPr lang="en-US" dirty="0"/>
              <a:t>Isolate your child where possible.</a:t>
            </a:r>
            <a:endParaRPr lang="en-GB" dirty="0"/>
          </a:p>
        </p:txBody>
      </p:sp>
      <p:sp>
        <p:nvSpPr>
          <p:cNvPr id="7" name="Rectangle: Rounded Corners 6">
            <a:extLst>
              <a:ext uri="{FF2B5EF4-FFF2-40B4-BE49-F238E27FC236}">
                <a16:creationId xmlns:a16="http://schemas.microsoft.com/office/drawing/2014/main" id="{0BF4B832-DFB4-41BA-8863-EEF5707933C2}"/>
              </a:ext>
            </a:extLst>
          </p:cNvPr>
          <p:cNvSpPr/>
          <p:nvPr/>
        </p:nvSpPr>
        <p:spPr>
          <a:xfrm>
            <a:off x="3339548" y="157502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9A1BEF92-BBB6-4476-BC7D-79720E7739F1}"/>
              </a:ext>
            </a:extLst>
          </p:cNvPr>
          <p:cNvSpPr txBox="1"/>
          <p:nvPr/>
        </p:nvSpPr>
        <p:spPr>
          <a:xfrm>
            <a:off x="3554893" y="1575026"/>
            <a:ext cx="2093844" cy="1200329"/>
          </a:xfrm>
          <a:prstGeom prst="rect">
            <a:avLst/>
          </a:prstGeom>
          <a:noFill/>
        </p:spPr>
        <p:txBody>
          <a:bodyPr wrap="square" rtlCol="0">
            <a:spAutoFit/>
          </a:bodyPr>
          <a:lstStyle/>
          <a:p>
            <a:pPr algn="ctr"/>
            <a:r>
              <a:rPr lang="en-US" dirty="0"/>
              <a:t>Do not allow your child to attend school or other public places.</a:t>
            </a:r>
            <a:endParaRPr lang="en-GB" dirty="0"/>
          </a:p>
        </p:txBody>
      </p:sp>
      <p:sp>
        <p:nvSpPr>
          <p:cNvPr id="9" name="Rectangle: Rounded Corners 8">
            <a:extLst>
              <a:ext uri="{FF2B5EF4-FFF2-40B4-BE49-F238E27FC236}">
                <a16:creationId xmlns:a16="http://schemas.microsoft.com/office/drawing/2014/main" id="{29E652E6-C6A3-4C5A-8747-9086F3D5AF82}"/>
              </a:ext>
            </a:extLst>
          </p:cNvPr>
          <p:cNvSpPr/>
          <p:nvPr/>
        </p:nvSpPr>
        <p:spPr>
          <a:xfrm>
            <a:off x="6281531" y="157502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AABF1215-71C9-4D83-95DA-382C00AA73BC}"/>
              </a:ext>
            </a:extLst>
          </p:cNvPr>
          <p:cNvSpPr/>
          <p:nvPr/>
        </p:nvSpPr>
        <p:spPr>
          <a:xfrm>
            <a:off x="9223514" y="157502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659C3974-20F3-426B-847A-5D4B96B26C2C}"/>
              </a:ext>
            </a:extLst>
          </p:cNvPr>
          <p:cNvSpPr/>
          <p:nvPr/>
        </p:nvSpPr>
        <p:spPr>
          <a:xfrm>
            <a:off x="9379739" y="2859289"/>
            <a:ext cx="2292606" cy="2031325"/>
          </a:xfrm>
          <a:prstGeom prst="rect">
            <a:avLst/>
          </a:prstGeom>
        </p:spPr>
        <p:txBody>
          <a:bodyPr wrap="square">
            <a:spAutoFit/>
          </a:bodyPr>
          <a:lstStyle/>
          <a:p>
            <a:pPr algn="ctr"/>
            <a:r>
              <a:rPr lang="en-US" dirty="0"/>
              <a:t>Test </a:t>
            </a:r>
            <a:r>
              <a:rPr lang="en-US" b="1" u="sng" dirty="0"/>
              <a:t>MUST</a:t>
            </a:r>
            <a:r>
              <a:rPr lang="en-US" dirty="0"/>
              <a:t> be arranged and </a:t>
            </a:r>
            <a:r>
              <a:rPr lang="en-US" b="1" u="sng" dirty="0"/>
              <a:t>must </a:t>
            </a:r>
            <a:r>
              <a:rPr lang="en-US" dirty="0"/>
              <a:t>take place.</a:t>
            </a:r>
          </a:p>
          <a:p>
            <a:pPr algn="ctr"/>
            <a:endParaRPr lang="en-US" dirty="0"/>
          </a:p>
          <a:p>
            <a:pPr algn="ctr"/>
            <a:r>
              <a:rPr lang="en-US" dirty="0"/>
              <a:t>All families must engage with the Test and Trace process.</a:t>
            </a:r>
            <a:endParaRPr lang="en-GB" dirty="0"/>
          </a:p>
        </p:txBody>
      </p:sp>
      <p:sp>
        <p:nvSpPr>
          <p:cNvPr id="16" name="Rectangle: Rounded Corners 15">
            <a:extLst>
              <a:ext uri="{FF2B5EF4-FFF2-40B4-BE49-F238E27FC236}">
                <a16:creationId xmlns:a16="http://schemas.microsoft.com/office/drawing/2014/main" id="{19268F88-F614-42DA-85E2-9D959A12F092}"/>
              </a:ext>
            </a:extLst>
          </p:cNvPr>
          <p:cNvSpPr/>
          <p:nvPr/>
        </p:nvSpPr>
        <p:spPr>
          <a:xfrm>
            <a:off x="6327907" y="293265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Rounded Corners 16">
            <a:extLst>
              <a:ext uri="{FF2B5EF4-FFF2-40B4-BE49-F238E27FC236}">
                <a16:creationId xmlns:a16="http://schemas.microsoft.com/office/drawing/2014/main" id="{E1E6C1C5-898B-4618-92D5-35D221576B68}"/>
              </a:ext>
            </a:extLst>
          </p:cNvPr>
          <p:cNvSpPr/>
          <p:nvPr/>
        </p:nvSpPr>
        <p:spPr>
          <a:xfrm>
            <a:off x="545034" y="2801059"/>
            <a:ext cx="3535796" cy="1975280"/>
          </a:xfrm>
          <a:prstGeom prst="roundRect">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Rounded Corners 17">
            <a:extLst>
              <a:ext uri="{FF2B5EF4-FFF2-40B4-BE49-F238E27FC236}">
                <a16:creationId xmlns:a16="http://schemas.microsoft.com/office/drawing/2014/main" id="{0B10203D-FF9F-4326-8C32-49A2ABB583E2}"/>
              </a:ext>
            </a:extLst>
          </p:cNvPr>
          <p:cNvSpPr/>
          <p:nvPr/>
        </p:nvSpPr>
        <p:spPr>
          <a:xfrm>
            <a:off x="334143" y="4956928"/>
            <a:ext cx="11493423" cy="1784026"/>
          </a:xfrm>
          <a:prstGeom prst="round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u="sng" dirty="0">
                <a:solidFill>
                  <a:schemeClr val="tx1"/>
                </a:solidFill>
              </a:rPr>
              <a:t>Positive Test Result: </a:t>
            </a:r>
            <a:r>
              <a:rPr lang="en-US" dirty="0">
                <a:solidFill>
                  <a:schemeClr val="tx1"/>
                </a:solidFill>
              </a:rPr>
              <a:t>The child must complete the compulsory 7 days self-isolation from the date of the test.</a:t>
            </a:r>
          </a:p>
          <a:p>
            <a:pPr algn="ctr"/>
            <a:r>
              <a:rPr lang="en-US" dirty="0">
                <a:solidFill>
                  <a:schemeClr val="tx1"/>
                </a:solidFill>
              </a:rPr>
              <a:t>The rest of the bubble will close and all pupils in this bubble will need to undertake 14 days of compulsory self-isolation. If children develop symptoms in this time, they must be tested. School must be informed of the test outcome.</a:t>
            </a:r>
            <a:br>
              <a:rPr lang="en-US" dirty="0">
                <a:solidFill>
                  <a:schemeClr val="tx1"/>
                </a:solidFill>
              </a:rPr>
            </a:br>
            <a:r>
              <a:rPr lang="en-US" dirty="0">
                <a:solidFill>
                  <a:schemeClr val="tx1"/>
                </a:solidFill>
              </a:rPr>
              <a:t>If a result is received on a weekend, families </a:t>
            </a:r>
            <a:r>
              <a:rPr lang="en-US" b="1" u="sng" dirty="0">
                <a:solidFill>
                  <a:schemeClr val="tx1"/>
                </a:solidFill>
              </a:rPr>
              <a:t>must inform school by 9am on the Monday morning</a:t>
            </a:r>
            <a:r>
              <a:rPr lang="en-US" b="1" u="sng" dirty="0" smtClean="0">
                <a:solidFill>
                  <a:schemeClr val="tx1"/>
                </a:solidFill>
              </a:rPr>
              <a:t>.</a:t>
            </a:r>
          </a:p>
          <a:p>
            <a:pPr algn="ctr"/>
            <a:r>
              <a:rPr lang="en-US" sz="2000" b="1" u="sng" dirty="0">
                <a:solidFill>
                  <a:schemeClr val="tx1"/>
                </a:solidFill>
              </a:rPr>
              <a:t>We will support containing the outbreak by following local health protection team advice.</a:t>
            </a:r>
            <a:endParaRPr lang="en-GB" sz="2000" dirty="0">
              <a:solidFill>
                <a:schemeClr val="tx1"/>
              </a:solidFill>
            </a:endParaRPr>
          </a:p>
          <a:p>
            <a:pPr algn="ctr"/>
            <a:endParaRPr lang="en-GB" b="1" u="sng" dirty="0">
              <a:solidFill>
                <a:schemeClr val="tx1"/>
              </a:solidFill>
            </a:endParaRPr>
          </a:p>
        </p:txBody>
      </p:sp>
      <p:sp>
        <p:nvSpPr>
          <p:cNvPr id="19" name="Rectangle 18">
            <a:extLst>
              <a:ext uri="{FF2B5EF4-FFF2-40B4-BE49-F238E27FC236}">
                <a16:creationId xmlns:a16="http://schemas.microsoft.com/office/drawing/2014/main" id="{8D3BC452-7755-4840-80EF-BA71F4A64614}"/>
              </a:ext>
            </a:extLst>
          </p:cNvPr>
          <p:cNvSpPr/>
          <p:nvPr/>
        </p:nvSpPr>
        <p:spPr>
          <a:xfrm>
            <a:off x="6304719" y="2976230"/>
            <a:ext cx="2478157" cy="923330"/>
          </a:xfrm>
          <a:prstGeom prst="rect">
            <a:avLst/>
          </a:prstGeom>
        </p:spPr>
        <p:txBody>
          <a:bodyPr wrap="square">
            <a:spAutoFit/>
          </a:bodyPr>
          <a:lstStyle/>
          <a:p>
            <a:pPr algn="ctr"/>
            <a:r>
              <a:rPr lang="en-US" dirty="0"/>
              <a:t>Parents </a:t>
            </a:r>
            <a:r>
              <a:rPr lang="en-US" b="1" u="sng" dirty="0"/>
              <a:t>MUST</a:t>
            </a:r>
            <a:r>
              <a:rPr lang="en-US" dirty="0"/>
              <a:t> inform school of test outcome </a:t>
            </a:r>
            <a:r>
              <a:rPr lang="en-US" b="1" u="sng" dirty="0"/>
              <a:t>immediately</a:t>
            </a:r>
            <a:r>
              <a:rPr lang="en-US" dirty="0"/>
              <a:t>.</a:t>
            </a:r>
            <a:endParaRPr lang="en-GB" dirty="0"/>
          </a:p>
        </p:txBody>
      </p:sp>
      <p:sp>
        <p:nvSpPr>
          <p:cNvPr id="20" name="Arrow: Right 19">
            <a:extLst>
              <a:ext uri="{FF2B5EF4-FFF2-40B4-BE49-F238E27FC236}">
                <a16:creationId xmlns:a16="http://schemas.microsoft.com/office/drawing/2014/main" id="{F8439822-64C8-4583-BE29-B8D940CFCC36}"/>
              </a:ext>
            </a:extLst>
          </p:cNvPr>
          <p:cNvSpPr/>
          <p:nvPr/>
        </p:nvSpPr>
        <p:spPr>
          <a:xfrm rot="9715464">
            <a:off x="4139479" y="3648440"/>
            <a:ext cx="2061843" cy="631273"/>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58680468-7EC9-48A2-8FCC-55E70CFF7657}"/>
              </a:ext>
            </a:extLst>
          </p:cNvPr>
          <p:cNvSpPr txBox="1"/>
          <p:nvPr/>
        </p:nvSpPr>
        <p:spPr>
          <a:xfrm rot="20500183">
            <a:off x="4575232" y="3693443"/>
            <a:ext cx="1606406" cy="369332"/>
          </a:xfrm>
          <a:prstGeom prst="rect">
            <a:avLst/>
          </a:prstGeom>
          <a:noFill/>
        </p:spPr>
        <p:txBody>
          <a:bodyPr wrap="square" rtlCol="0">
            <a:spAutoFit/>
          </a:bodyPr>
          <a:lstStyle/>
          <a:p>
            <a:r>
              <a:rPr lang="en-US" dirty="0"/>
              <a:t>Negative test</a:t>
            </a:r>
            <a:endParaRPr lang="en-GB" dirty="0"/>
          </a:p>
        </p:txBody>
      </p:sp>
      <p:sp>
        <p:nvSpPr>
          <p:cNvPr id="22" name="Rectangle 21">
            <a:extLst>
              <a:ext uri="{FF2B5EF4-FFF2-40B4-BE49-F238E27FC236}">
                <a16:creationId xmlns:a16="http://schemas.microsoft.com/office/drawing/2014/main" id="{D969CC32-9D36-43B4-9EFE-BF616335F269}"/>
              </a:ext>
            </a:extLst>
          </p:cNvPr>
          <p:cNvSpPr/>
          <p:nvPr/>
        </p:nvSpPr>
        <p:spPr>
          <a:xfrm>
            <a:off x="756579" y="2882123"/>
            <a:ext cx="3112705" cy="1846659"/>
          </a:xfrm>
          <a:prstGeom prst="rect">
            <a:avLst/>
          </a:prstGeom>
        </p:spPr>
        <p:txBody>
          <a:bodyPr wrap="square">
            <a:spAutoFit/>
          </a:bodyPr>
          <a:lstStyle/>
          <a:p>
            <a:pPr algn="ctr"/>
            <a:r>
              <a:rPr lang="en-US" sz="2400" b="1" u="sng" dirty="0"/>
              <a:t>Negative Test Result:</a:t>
            </a:r>
          </a:p>
          <a:p>
            <a:pPr algn="ctr"/>
            <a:r>
              <a:rPr lang="en-US" dirty="0"/>
              <a:t>The child must complete the compulsory 7 days self-isolation.</a:t>
            </a:r>
          </a:p>
          <a:p>
            <a:pPr algn="ctr"/>
            <a:r>
              <a:rPr lang="en-US" dirty="0"/>
              <a:t>The rest of the bubble can return to school as usual.</a:t>
            </a:r>
            <a:endParaRPr lang="en-GB" dirty="0"/>
          </a:p>
        </p:txBody>
      </p:sp>
      <p:sp>
        <p:nvSpPr>
          <p:cNvPr id="23" name="Arrow: Right 22">
            <a:extLst>
              <a:ext uri="{FF2B5EF4-FFF2-40B4-BE49-F238E27FC236}">
                <a16:creationId xmlns:a16="http://schemas.microsoft.com/office/drawing/2014/main" id="{7F3E9076-1D97-4075-91EA-09A6B082CED7}"/>
              </a:ext>
            </a:extLst>
          </p:cNvPr>
          <p:cNvSpPr/>
          <p:nvPr/>
        </p:nvSpPr>
        <p:spPr>
          <a:xfrm rot="7897971">
            <a:off x="5172898" y="4135474"/>
            <a:ext cx="1344034" cy="631273"/>
          </a:xfrm>
          <a:prstGeom prst="rightArrow">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TextBox 24">
            <a:extLst>
              <a:ext uri="{FF2B5EF4-FFF2-40B4-BE49-F238E27FC236}">
                <a16:creationId xmlns:a16="http://schemas.microsoft.com/office/drawing/2014/main" id="{84CEBC2B-2340-49CB-9D3A-030685863DE3}"/>
              </a:ext>
            </a:extLst>
          </p:cNvPr>
          <p:cNvSpPr txBox="1"/>
          <p:nvPr/>
        </p:nvSpPr>
        <p:spPr>
          <a:xfrm rot="18689241">
            <a:off x="5239845" y="4235154"/>
            <a:ext cx="1313666" cy="369332"/>
          </a:xfrm>
          <a:prstGeom prst="rect">
            <a:avLst/>
          </a:prstGeom>
          <a:noFill/>
        </p:spPr>
        <p:txBody>
          <a:bodyPr wrap="square" rtlCol="0">
            <a:spAutoFit/>
          </a:bodyPr>
          <a:lstStyle/>
          <a:p>
            <a:r>
              <a:rPr lang="en-US" dirty="0"/>
              <a:t>Positive test</a:t>
            </a:r>
            <a:endParaRPr lang="en-GB" dirty="0"/>
          </a:p>
        </p:txBody>
      </p:sp>
      <p:sp>
        <p:nvSpPr>
          <p:cNvPr id="24" name="TextBox 23">
            <a:extLst>
              <a:ext uri="{FF2B5EF4-FFF2-40B4-BE49-F238E27FC236}">
                <a16:creationId xmlns:a16="http://schemas.microsoft.com/office/drawing/2014/main" id="{3EC971BC-02CC-4DF9-A330-0AED08CD3223}"/>
              </a:ext>
            </a:extLst>
          </p:cNvPr>
          <p:cNvSpPr txBox="1"/>
          <p:nvPr/>
        </p:nvSpPr>
        <p:spPr>
          <a:xfrm>
            <a:off x="6520063" y="1739034"/>
            <a:ext cx="2093844" cy="707886"/>
          </a:xfrm>
          <a:prstGeom prst="rect">
            <a:avLst/>
          </a:prstGeom>
          <a:noFill/>
        </p:spPr>
        <p:txBody>
          <a:bodyPr wrap="square" rtlCol="0">
            <a:spAutoFit/>
          </a:bodyPr>
          <a:lstStyle/>
          <a:p>
            <a:pPr algn="ctr"/>
            <a:r>
              <a:rPr lang="en-US" sz="2000" dirty="0"/>
              <a:t>Mandatory 7 days of self-isolation.</a:t>
            </a:r>
          </a:p>
        </p:txBody>
      </p:sp>
      <p:sp>
        <p:nvSpPr>
          <p:cNvPr id="26" name="TextBox 25">
            <a:extLst>
              <a:ext uri="{FF2B5EF4-FFF2-40B4-BE49-F238E27FC236}">
                <a16:creationId xmlns:a16="http://schemas.microsoft.com/office/drawing/2014/main" id="{357EED09-ED30-4865-8743-54B54303688B}"/>
              </a:ext>
            </a:extLst>
          </p:cNvPr>
          <p:cNvSpPr txBox="1"/>
          <p:nvPr/>
        </p:nvSpPr>
        <p:spPr>
          <a:xfrm>
            <a:off x="9289783" y="1610461"/>
            <a:ext cx="2312496" cy="923330"/>
          </a:xfrm>
          <a:prstGeom prst="rect">
            <a:avLst/>
          </a:prstGeom>
          <a:noFill/>
        </p:spPr>
        <p:txBody>
          <a:bodyPr wrap="square" rtlCol="0">
            <a:spAutoFit/>
          </a:bodyPr>
          <a:lstStyle/>
          <a:p>
            <a:pPr algn="ctr"/>
            <a:r>
              <a:rPr lang="en-US" dirty="0"/>
              <a:t>Inform school if your child is displaying symptoms.</a:t>
            </a:r>
          </a:p>
        </p:txBody>
      </p:sp>
      <p:sp>
        <p:nvSpPr>
          <p:cNvPr id="3" name="Footer Placeholder 2">
            <a:extLst>
              <a:ext uri="{FF2B5EF4-FFF2-40B4-BE49-F238E27FC236}">
                <a16:creationId xmlns:a16="http://schemas.microsoft.com/office/drawing/2014/main" id="{C5938439-1963-4DCB-9FFB-F749E2052287}"/>
              </a:ext>
            </a:extLst>
          </p:cNvPr>
          <p:cNvSpPr>
            <a:spLocks noGrp="1"/>
          </p:cNvSpPr>
          <p:nvPr>
            <p:ph type="ftr" sz="quarter" idx="11"/>
          </p:nvPr>
        </p:nvSpPr>
        <p:spPr>
          <a:xfrm>
            <a:off x="9187068" y="6584216"/>
            <a:ext cx="4114800" cy="365125"/>
          </a:xfrm>
        </p:spPr>
        <p:txBody>
          <a:bodyPr/>
          <a:lstStyle/>
          <a:p>
            <a:r>
              <a:rPr lang="en-GB" dirty="0"/>
              <a:t>School Name </a:t>
            </a:r>
          </a:p>
        </p:txBody>
      </p:sp>
      <p:cxnSp>
        <p:nvCxnSpPr>
          <p:cNvPr id="27" name="Curved Connector 26"/>
          <p:cNvCxnSpPr/>
          <p:nvPr/>
        </p:nvCxnSpPr>
        <p:spPr>
          <a:xfrm>
            <a:off x="2875722" y="1738157"/>
            <a:ext cx="463826" cy="393460"/>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Curved Connector 27"/>
          <p:cNvCxnSpPr/>
          <p:nvPr/>
        </p:nvCxnSpPr>
        <p:spPr>
          <a:xfrm>
            <a:off x="5784551" y="1824119"/>
            <a:ext cx="463826" cy="393460"/>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Curved Connector 28"/>
          <p:cNvCxnSpPr/>
          <p:nvPr/>
        </p:nvCxnSpPr>
        <p:spPr>
          <a:xfrm>
            <a:off x="8723242" y="1823004"/>
            <a:ext cx="463826" cy="393460"/>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11360288" y="2574900"/>
            <a:ext cx="133708" cy="4831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flipV="1">
            <a:off x="8502632" y="3874952"/>
            <a:ext cx="784332" cy="4067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2" name="Picture 31"/>
          <p:cNvPicPr>
            <a:picLocks noChangeAspect="1"/>
          </p:cNvPicPr>
          <p:nvPr/>
        </p:nvPicPr>
        <p:blipFill>
          <a:blip r:embed="rId2"/>
          <a:stretch>
            <a:fillRect/>
          </a:stretch>
        </p:blipFill>
        <p:spPr>
          <a:xfrm>
            <a:off x="334143" y="147589"/>
            <a:ext cx="1444642" cy="1298349"/>
          </a:xfrm>
          <a:prstGeom prst="rect">
            <a:avLst/>
          </a:prstGeom>
        </p:spPr>
      </p:pic>
    </p:spTree>
    <p:extLst>
      <p:ext uri="{BB962C8B-B14F-4D97-AF65-F5344CB8AC3E}">
        <p14:creationId xmlns:p14="http://schemas.microsoft.com/office/powerpoint/2010/main" val="2669158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DA28C-C817-4D4C-8131-BDC1F9C87101}"/>
              </a:ext>
            </a:extLst>
          </p:cNvPr>
          <p:cNvSpPr>
            <a:spLocks noGrp="1"/>
          </p:cNvSpPr>
          <p:nvPr>
            <p:ph type="ctrTitle"/>
          </p:nvPr>
        </p:nvSpPr>
        <p:spPr>
          <a:xfrm>
            <a:off x="809714" y="181459"/>
            <a:ext cx="10772685" cy="1846124"/>
          </a:xfrm>
        </p:spPr>
        <p:txBody>
          <a:bodyPr/>
          <a:lstStyle/>
          <a:p>
            <a:r>
              <a:rPr lang="en-US" dirty="0"/>
              <a:t>What if I am contacted by</a:t>
            </a:r>
            <a:br>
              <a:rPr lang="en-US" dirty="0"/>
            </a:br>
            <a:r>
              <a:rPr lang="en-US" b="1" u="sng" dirty="0"/>
              <a:t>NHS Test and Trace</a:t>
            </a:r>
            <a:r>
              <a:rPr lang="en-US" dirty="0"/>
              <a:t>?</a:t>
            </a:r>
            <a:endParaRPr lang="en-GB" dirty="0"/>
          </a:p>
        </p:txBody>
      </p:sp>
      <p:sp>
        <p:nvSpPr>
          <p:cNvPr id="3" name="Subtitle 2">
            <a:extLst>
              <a:ext uri="{FF2B5EF4-FFF2-40B4-BE49-F238E27FC236}">
                <a16:creationId xmlns:a16="http://schemas.microsoft.com/office/drawing/2014/main" id="{F8784DBB-1385-4978-9CCE-F56580B53117}"/>
              </a:ext>
            </a:extLst>
          </p:cNvPr>
          <p:cNvSpPr>
            <a:spLocks noGrp="1"/>
          </p:cNvSpPr>
          <p:nvPr>
            <p:ph type="subTitle" idx="1"/>
          </p:nvPr>
        </p:nvSpPr>
        <p:spPr>
          <a:xfrm>
            <a:off x="809714" y="2609402"/>
            <a:ext cx="4770783" cy="2745753"/>
          </a:xfrm>
        </p:spPr>
        <p:style>
          <a:lnRef idx="1">
            <a:schemeClr val="accent6"/>
          </a:lnRef>
          <a:fillRef idx="2">
            <a:schemeClr val="accent6"/>
          </a:fillRef>
          <a:effectRef idx="1">
            <a:schemeClr val="accent6"/>
          </a:effectRef>
          <a:fontRef idx="minor">
            <a:schemeClr val="dk1"/>
          </a:fontRef>
        </p:style>
        <p:txBody>
          <a:bodyPr>
            <a:normAutofit/>
          </a:bodyPr>
          <a:lstStyle/>
          <a:p>
            <a:r>
              <a:rPr lang="en-US" sz="4400" dirty="0"/>
              <a:t>Follow all instructions from the NHS Test and Trace advisor</a:t>
            </a:r>
            <a:endParaRPr lang="en-GB" sz="4400" dirty="0"/>
          </a:p>
        </p:txBody>
      </p:sp>
      <p:sp>
        <p:nvSpPr>
          <p:cNvPr id="5" name="Subtitle 2">
            <a:extLst>
              <a:ext uri="{FF2B5EF4-FFF2-40B4-BE49-F238E27FC236}">
                <a16:creationId xmlns:a16="http://schemas.microsoft.com/office/drawing/2014/main" id="{51CC1004-D40D-49D4-98A0-7DF95EBAE75F}"/>
              </a:ext>
            </a:extLst>
          </p:cNvPr>
          <p:cNvSpPr txBox="1">
            <a:spLocks/>
          </p:cNvSpPr>
          <p:nvPr/>
        </p:nvSpPr>
        <p:spPr>
          <a:xfrm>
            <a:off x="6611503" y="2609401"/>
            <a:ext cx="4770783" cy="2745753"/>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9pPr>
          </a:lstStyle>
          <a:p>
            <a:endParaRPr lang="en-US" sz="3200" dirty="0"/>
          </a:p>
          <a:p>
            <a:r>
              <a:rPr lang="en-US" sz="4400" dirty="0">
                <a:solidFill>
                  <a:srgbClr val="FF0000"/>
                </a:solidFill>
              </a:rPr>
              <a:t>Inform school immediately</a:t>
            </a:r>
            <a:endParaRPr lang="en-GB" sz="4400" dirty="0">
              <a:solidFill>
                <a:srgbClr val="FF0000"/>
              </a:solidFill>
            </a:endParaRPr>
          </a:p>
        </p:txBody>
      </p:sp>
      <p:sp>
        <p:nvSpPr>
          <p:cNvPr id="6" name="Subtitle 2">
            <a:extLst>
              <a:ext uri="{FF2B5EF4-FFF2-40B4-BE49-F238E27FC236}">
                <a16:creationId xmlns:a16="http://schemas.microsoft.com/office/drawing/2014/main" id="{04C4FD46-55D3-4AA7-8489-7D9B6F216DCA}"/>
              </a:ext>
            </a:extLst>
          </p:cNvPr>
          <p:cNvSpPr txBox="1">
            <a:spLocks/>
          </p:cNvSpPr>
          <p:nvPr/>
        </p:nvSpPr>
        <p:spPr>
          <a:xfrm>
            <a:off x="909770" y="5652501"/>
            <a:ext cx="10572572" cy="686558"/>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9pPr>
          </a:lstStyle>
          <a:p>
            <a:endParaRPr lang="en-US" sz="1600" dirty="0"/>
          </a:p>
          <a:p>
            <a:r>
              <a:rPr lang="en-US" sz="4400" dirty="0"/>
              <a:t>If you are contacted on a weekend, inform school </a:t>
            </a:r>
            <a:r>
              <a:rPr lang="en-US" sz="4400" b="1" u="sng" dirty="0"/>
              <a:t>by 9am</a:t>
            </a:r>
            <a:r>
              <a:rPr lang="en-US" sz="4400" dirty="0"/>
              <a:t> on the Monday morning.</a:t>
            </a:r>
            <a:endParaRPr lang="en-GB" sz="4400" dirty="0"/>
          </a:p>
        </p:txBody>
      </p:sp>
      <p:sp>
        <p:nvSpPr>
          <p:cNvPr id="7" name="Footer Placeholder 6">
            <a:extLst>
              <a:ext uri="{FF2B5EF4-FFF2-40B4-BE49-F238E27FC236}">
                <a16:creationId xmlns:a16="http://schemas.microsoft.com/office/drawing/2014/main" id="{422E5FBD-6520-4929-B9AC-3E59AD6B744E}"/>
              </a:ext>
            </a:extLst>
          </p:cNvPr>
          <p:cNvSpPr>
            <a:spLocks noGrp="1"/>
          </p:cNvSpPr>
          <p:nvPr>
            <p:ph type="ftr" sz="quarter" idx="11"/>
          </p:nvPr>
        </p:nvSpPr>
        <p:spPr>
          <a:xfrm>
            <a:off x="8996894" y="6623532"/>
            <a:ext cx="4114800" cy="365125"/>
          </a:xfrm>
        </p:spPr>
        <p:txBody>
          <a:bodyPr/>
          <a:lstStyle/>
          <a:p>
            <a:r>
              <a:rPr lang="en-GB" dirty="0"/>
              <a:t>School Name</a:t>
            </a:r>
          </a:p>
        </p:txBody>
      </p:sp>
      <p:pic>
        <p:nvPicPr>
          <p:cNvPr id="8" name="Picture 7"/>
          <p:cNvPicPr>
            <a:picLocks noChangeAspect="1"/>
          </p:cNvPicPr>
          <p:nvPr/>
        </p:nvPicPr>
        <p:blipFill>
          <a:blip r:embed="rId2"/>
          <a:stretch>
            <a:fillRect/>
          </a:stretch>
        </p:blipFill>
        <p:spPr>
          <a:xfrm>
            <a:off x="319302" y="370969"/>
            <a:ext cx="1444642" cy="1298349"/>
          </a:xfrm>
          <a:prstGeom prst="rect">
            <a:avLst/>
          </a:prstGeom>
        </p:spPr>
      </p:pic>
    </p:spTree>
    <p:extLst>
      <p:ext uri="{BB962C8B-B14F-4D97-AF65-F5344CB8AC3E}">
        <p14:creationId xmlns:p14="http://schemas.microsoft.com/office/powerpoint/2010/main" val="805844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C494D-3364-4815-8B49-27DBD7FA874F}"/>
              </a:ext>
            </a:extLst>
          </p:cNvPr>
          <p:cNvSpPr>
            <a:spLocks noGrp="1"/>
          </p:cNvSpPr>
          <p:nvPr>
            <p:ph type="ctrTitle"/>
          </p:nvPr>
        </p:nvSpPr>
        <p:spPr>
          <a:xfrm>
            <a:off x="2155370" y="0"/>
            <a:ext cx="8551817" cy="878715"/>
          </a:xfrm>
        </p:spPr>
        <p:txBody>
          <a:bodyPr>
            <a:normAutofit fontScale="90000"/>
          </a:bodyPr>
          <a:lstStyle/>
          <a:p>
            <a:r>
              <a:rPr lang="en-US" dirty="0">
                <a:solidFill>
                  <a:schemeClr val="accent6">
                    <a:lumMod val="75000"/>
                  </a:schemeClr>
                </a:solidFill>
              </a:rPr>
              <a:t>Other FAQs</a:t>
            </a:r>
            <a:endParaRPr lang="en-GB" dirty="0">
              <a:solidFill>
                <a:schemeClr val="accent6">
                  <a:lumMod val="75000"/>
                </a:schemeClr>
              </a:solidFill>
            </a:endParaRPr>
          </a:p>
        </p:txBody>
      </p:sp>
      <p:sp>
        <p:nvSpPr>
          <p:cNvPr id="3" name="Subtitle 2">
            <a:extLst>
              <a:ext uri="{FF2B5EF4-FFF2-40B4-BE49-F238E27FC236}">
                <a16:creationId xmlns:a16="http://schemas.microsoft.com/office/drawing/2014/main" id="{C4FD2AF5-06A0-468A-A8DB-7DF43AC507D8}"/>
              </a:ext>
            </a:extLst>
          </p:cNvPr>
          <p:cNvSpPr>
            <a:spLocks noGrp="1"/>
          </p:cNvSpPr>
          <p:nvPr>
            <p:ph type="subTitle" idx="1"/>
          </p:nvPr>
        </p:nvSpPr>
        <p:spPr>
          <a:xfrm>
            <a:off x="205408" y="757646"/>
            <a:ext cx="11577289" cy="5839097"/>
          </a:xfrm>
        </p:spPr>
        <p:txBody>
          <a:bodyPr>
            <a:normAutofit fontScale="62500" lnSpcReduction="20000"/>
          </a:bodyPr>
          <a:lstStyle/>
          <a:p>
            <a:r>
              <a:rPr lang="en-US" b="1" i="1" dirty="0"/>
              <a:t>Will my child need their PE </a:t>
            </a:r>
            <a:r>
              <a:rPr lang="en-US" b="1" i="1" dirty="0" smtClean="0"/>
              <a:t>kit in school?</a:t>
            </a:r>
            <a:endParaRPr lang="en-US" b="1" i="1" dirty="0"/>
          </a:p>
          <a:p>
            <a:r>
              <a:rPr lang="en-US" dirty="0">
                <a:solidFill>
                  <a:srgbClr val="FF0000"/>
                </a:solidFill>
              </a:rPr>
              <a:t>No</a:t>
            </a:r>
            <a:r>
              <a:rPr lang="en-US" dirty="0" smtClean="0"/>
              <a:t>, </a:t>
            </a:r>
            <a:r>
              <a:rPr lang="en-US" dirty="0"/>
              <a:t>children will not change in school. </a:t>
            </a:r>
            <a:r>
              <a:rPr lang="en-US" dirty="0" smtClean="0"/>
              <a:t>On PE days children should </a:t>
            </a:r>
            <a:r>
              <a:rPr lang="en-US" dirty="0" smtClean="0">
                <a:solidFill>
                  <a:srgbClr val="FF0000"/>
                </a:solidFill>
              </a:rPr>
              <a:t>arrive dressed in our school PE Track suit</a:t>
            </a:r>
            <a:r>
              <a:rPr lang="en-US" dirty="0" smtClean="0"/>
              <a:t>.</a:t>
            </a:r>
            <a:endParaRPr lang="en-US" dirty="0"/>
          </a:p>
          <a:p>
            <a:r>
              <a:rPr lang="en-US" b="1" i="1" dirty="0"/>
              <a:t>Will my child need their book bag?</a:t>
            </a:r>
          </a:p>
          <a:p>
            <a:r>
              <a:rPr lang="en-US" dirty="0">
                <a:solidFill>
                  <a:srgbClr val="FF0000"/>
                </a:solidFill>
              </a:rPr>
              <a:t>No</a:t>
            </a:r>
            <a:r>
              <a:rPr lang="en-US" dirty="0"/>
              <a:t>, items must not be brought between home and </a:t>
            </a:r>
            <a:r>
              <a:rPr lang="en-US" dirty="0" smtClean="0"/>
              <a:t>school so </a:t>
            </a:r>
            <a:r>
              <a:rPr lang="en-US" dirty="0" smtClean="0">
                <a:solidFill>
                  <a:srgbClr val="FF0000"/>
                </a:solidFill>
              </a:rPr>
              <a:t>no books and no bags </a:t>
            </a:r>
            <a:r>
              <a:rPr lang="en-US" dirty="0" smtClean="0"/>
              <a:t>please.</a:t>
            </a:r>
            <a:endParaRPr lang="en-US" dirty="0"/>
          </a:p>
          <a:p>
            <a:r>
              <a:rPr lang="en-US" b="1" i="1" dirty="0"/>
              <a:t>My child has medication. How do I arrange for this to be taken in school time?</a:t>
            </a:r>
          </a:p>
          <a:p>
            <a:r>
              <a:rPr lang="en-US" dirty="0"/>
              <a:t>If medication requires 3 or more doses during the day, please call ahead to the office </a:t>
            </a:r>
            <a:r>
              <a:rPr lang="en-US" dirty="0" smtClean="0"/>
              <a:t>on 01260 633120 to </a:t>
            </a:r>
            <a:r>
              <a:rPr lang="en-US" dirty="0"/>
              <a:t>arrange </a:t>
            </a:r>
            <a:r>
              <a:rPr lang="en-US" dirty="0" smtClean="0"/>
              <a:t>this.</a:t>
            </a:r>
            <a:endParaRPr lang="en-US" dirty="0"/>
          </a:p>
          <a:p>
            <a:r>
              <a:rPr lang="en-GB" b="1" i="1" dirty="0"/>
              <a:t>Will my child be in a class with their peers?</a:t>
            </a:r>
          </a:p>
          <a:p>
            <a:r>
              <a:rPr lang="en-GB" dirty="0">
                <a:solidFill>
                  <a:srgbClr val="FF0000"/>
                </a:solidFill>
              </a:rPr>
              <a:t>Yes</a:t>
            </a:r>
            <a:r>
              <a:rPr lang="en-GB" dirty="0"/>
              <a:t>, we currently plan that year groups will be taught together in their classrooms. </a:t>
            </a:r>
            <a:endParaRPr lang="en-GB" dirty="0" smtClean="0"/>
          </a:p>
          <a:p>
            <a:r>
              <a:rPr lang="en-GB" b="1" i="1" dirty="0" smtClean="0"/>
              <a:t>Will </a:t>
            </a:r>
            <a:r>
              <a:rPr lang="en-GB" b="1" i="1" dirty="0"/>
              <a:t>children social distance in school?</a:t>
            </a:r>
          </a:p>
          <a:p>
            <a:r>
              <a:rPr lang="en-GB" dirty="0" smtClean="0">
                <a:solidFill>
                  <a:srgbClr val="FF0000"/>
                </a:solidFill>
              </a:rPr>
              <a:t>Yes</a:t>
            </a:r>
            <a:r>
              <a:rPr lang="en-GB" dirty="0" smtClean="0"/>
              <a:t>, Children </a:t>
            </a:r>
            <a:r>
              <a:rPr lang="en-GB" dirty="0"/>
              <a:t>within the same bubble will be in their class groups. Guidance states that children within the bubble may not be able to distance socially. Adults will distance from children as much as possible</a:t>
            </a:r>
            <a:r>
              <a:rPr lang="en-GB" dirty="0" smtClean="0"/>
              <a:t>.</a:t>
            </a:r>
          </a:p>
          <a:p>
            <a:r>
              <a:rPr lang="en-GB" b="1" i="1" dirty="0" smtClean="0"/>
              <a:t>How safe will my child be in school?</a:t>
            </a:r>
          </a:p>
          <a:p>
            <a:r>
              <a:rPr lang="en-GB" dirty="0" smtClean="0"/>
              <a:t>We have a full Risk Assessment in place. </a:t>
            </a:r>
            <a:r>
              <a:rPr lang="en-GB" dirty="0" smtClean="0">
                <a:solidFill>
                  <a:srgbClr val="FF0000"/>
                </a:solidFill>
              </a:rPr>
              <a:t>We will follow all Government Guidance for prevention- </a:t>
            </a:r>
            <a:r>
              <a:rPr lang="en-GB" dirty="0" smtClean="0"/>
              <a:t>using </a:t>
            </a:r>
            <a:r>
              <a:rPr lang="en-GB" dirty="0" smtClean="0">
                <a:solidFill>
                  <a:srgbClr val="FF0000"/>
                </a:solidFill>
              </a:rPr>
              <a:t>good respiratory hygiene</a:t>
            </a:r>
            <a:r>
              <a:rPr lang="en-GB" dirty="0" smtClean="0"/>
              <a:t>(Catch it , </a:t>
            </a:r>
            <a:r>
              <a:rPr lang="en-GB" dirty="0"/>
              <a:t>B</a:t>
            </a:r>
            <a:r>
              <a:rPr lang="en-GB" dirty="0" smtClean="0"/>
              <a:t>in it, Kill it!), </a:t>
            </a:r>
            <a:r>
              <a:rPr lang="en-GB" dirty="0" smtClean="0">
                <a:solidFill>
                  <a:srgbClr val="FF0000"/>
                </a:solidFill>
              </a:rPr>
              <a:t>regular handwashing</a:t>
            </a:r>
            <a:r>
              <a:rPr lang="en-GB" dirty="0" smtClean="0"/>
              <a:t>, all classrooms </a:t>
            </a:r>
            <a:r>
              <a:rPr lang="en-GB" dirty="0" smtClean="0">
                <a:solidFill>
                  <a:srgbClr val="FF0000"/>
                </a:solidFill>
              </a:rPr>
              <a:t>well ventilated </a:t>
            </a:r>
            <a:r>
              <a:rPr lang="en-GB" dirty="0" smtClean="0"/>
              <a:t>and </a:t>
            </a:r>
            <a:r>
              <a:rPr lang="en-GB" dirty="0" smtClean="0">
                <a:solidFill>
                  <a:srgbClr val="FF0000"/>
                </a:solidFill>
              </a:rPr>
              <a:t>enhanced cleaning during the school day</a:t>
            </a:r>
            <a:r>
              <a:rPr lang="en-GB" dirty="0" smtClean="0"/>
              <a:t>. We will </a:t>
            </a:r>
            <a:r>
              <a:rPr lang="en-GB" dirty="0" smtClean="0">
                <a:solidFill>
                  <a:srgbClr val="FF0000"/>
                </a:solidFill>
              </a:rPr>
              <a:t>stagger lunches </a:t>
            </a:r>
            <a:r>
              <a:rPr lang="en-GB" dirty="0" smtClean="0"/>
              <a:t>and playtimes to support social distancing. </a:t>
            </a:r>
            <a:r>
              <a:rPr lang="en-GB" dirty="0" smtClean="0">
                <a:solidFill>
                  <a:srgbClr val="FF0000"/>
                </a:solidFill>
              </a:rPr>
              <a:t>Movement around school will be restricted and children will be seated with clear gaps to maintain distancing</a:t>
            </a:r>
            <a:r>
              <a:rPr lang="en-GB" dirty="0" smtClean="0"/>
              <a:t>.</a:t>
            </a:r>
          </a:p>
          <a:p>
            <a:r>
              <a:rPr lang="en-GB" b="1" i="1" dirty="0" smtClean="0"/>
              <a:t>Does my child need a face mask in school?</a:t>
            </a:r>
          </a:p>
          <a:p>
            <a:r>
              <a:rPr lang="en-GB" dirty="0" smtClean="0">
                <a:solidFill>
                  <a:srgbClr val="FF0000"/>
                </a:solidFill>
              </a:rPr>
              <a:t>No</a:t>
            </a:r>
            <a:r>
              <a:rPr lang="en-GB" dirty="0" smtClean="0"/>
              <a:t>, at this moment it is not recommended as it encourages children to touch their face whilst adjusting it.</a:t>
            </a:r>
          </a:p>
          <a:p>
            <a:r>
              <a:rPr lang="en-GB" b="1" i="1" dirty="0"/>
              <a:t>What will my child be </a:t>
            </a:r>
            <a:r>
              <a:rPr lang="en-GB" b="1" i="1" dirty="0" smtClean="0"/>
              <a:t>learning?   Will my child be doing outside learning?</a:t>
            </a:r>
          </a:p>
          <a:p>
            <a:r>
              <a:rPr lang="en-GB" dirty="0"/>
              <a:t>W</a:t>
            </a:r>
            <a:r>
              <a:rPr lang="en-GB" dirty="0" smtClean="0"/>
              <a:t>e will be aiming to do outdoor learning as much as possible so your child needs to </a:t>
            </a:r>
            <a:r>
              <a:rPr lang="en-GB" dirty="0" smtClean="0">
                <a:solidFill>
                  <a:srgbClr val="FF0000"/>
                </a:solidFill>
              </a:rPr>
              <a:t>apply sun-cream before coming to school</a:t>
            </a:r>
            <a:r>
              <a:rPr lang="en-GB" dirty="0" smtClean="0"/>
              <a:t>. The Guidance says we must teach ‘ an ambitious and broad curriculum…making use of flexibilities to create time to cover the most important missed content,’ as such staff have planned to teach the normal Autumn Term curriculum  filling in  gaps in learning throughout the year at the most appropriate time to support pupils.</a:t>
            </a:r>
          </a:p>
          <a:p>
            <a:endParaRPr lang="en-GB" dirty="0" smtClean="0"/>
          </a:p>
          <a:p>
            <a:endParaRPr lang="en-GB" dirty="0"/>
          </a:p>
          <a:p>
            <a:endParaRPr lang="en-GB" dirty="0"/>
          </a:p>
        </p:txBody>
      </p:sp>
      <p:sp>
        <p:nvSpPr>
          <p:cNvPr id="4" name="Footer Placeholder 3">
            <a:extLst>
              <a:ext uri="{FF2B5EF4-FFF2-40B4-BE49-F238E27FC236}">
                <a16:creationId xmlns:a16="http://schemas.microsoft.com/office/drawing/2014/main" id="{F90A2E05-7936-4D92-BC41-49B7F918F2D7}"/>
              </a:ext>
            </a:extLst>
          </p:cNvPr>
          <p:cNvSpPr>
            <a:spLocks noGrp="1"/>
          </p:cNvSpPr>
          <p:nvPr>
            <p:ph type="ftr" sz="quarter" idx="11"/>
          </p:nvPr>
        </p:nvSpPr>
        <p:spPr/>
        <p:txBody>
          <a:bodyPr/>
          <a:lstStyle/>
          <a:p>
            <a:r>
              <a:rPr lang="en-GB" dirty="0"/>
              <a:t>School Name</a:t>
            </a:r>
          </a:p>
        </p:txBody>
      </p:sp>
      <p:pic>
        <p:nvPicPr>
          <p:cNvPr id="5" name="Picture 4"/>
          <p:cNvPicPr>
            <a:picLocks noChangeAspect="1"/>
          </p:cNvPicPr>
          <p:nvPr/>
        </p:nvPicPr>
        <p:blipFill>
          <a:blip r:embed="rId2"/>
          <a:stretch>
            <a:fillRect/>
          </a:stretch>
        </p:blipFill>
        <p:spPr>
          <a:xfrm>
            <a:off x="153645" y="0"/>
            <a:ext cx="1444642" cy="1298349"/>
          </a:xfrm>
          <a:prstGeom prst="rect">
            <a:avLst/>
          </a:prstGeom>
        </p:spPr>
      </p:pic>
    </p:spTree>
    <p:extLst>
      <p:ext uri="{BB962C8B-B14F-4D97-AF65-F5344CB8AC3E}">
        <p14:creationId xmlns:p14="http://schemas.microsoft.com/office/powerpoint/2010/main" val="36001328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TotalTime>
  <Words>1077</Words>
  <Application>Microsoft Office PowerPoint</Application>
  <PresentationFormat>Widescreen</PresentationFormat>
  <Paragraphs>85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Return to School 8th March 2021</vt:lpstr>
      <vt:lpstr>School response if a child displays symptoms during school time.</vt:lpstr>
      <vt:lpstr>What if my child displays symptoms           at home?</vt:lpstr>
      <vt:lpstr>What if I am contacted by NHS Test and Trace?</vt:lpstr>
      <vt:lpstr>Other FAQs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Return to School in September 2020</dc:title>
  <dc:creator>Alex Hudson</dc:creator>
  <cp:lastModifiedBy>Headteachers Account</cp:lastModifiedBy>
  <cp:revision>25</cp:revision>
  <dcterms:created xsi:type="dcterms:W3CDTF">2020-07-03T10:18:40Z</dcterms:created>
  <dcterms:modified xsi:type="dcterms:W3CDTF">2021-03-03T12:21:31Z</dcterms:modified>
</cp:coreProperties>
</file>