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99FF"/>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8770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84425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91238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9234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1CDAE0-022A-4AA6-B498-6D362A540065}"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86147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1CDAE0-022A-4AA6-B498-6D362A540065}"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68059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1CDAE0-022A-4AA6-B498-6D362A540065}" type="datetimeFigureOut">
              <a:rPr lang="en-GB" smtClean="0"/>
              <a:t>30/12/2021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427986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1CDAE0-022A-4AA6-B498-6D362A540065}" type="datetimeFigureOut">
              <a:rPr lang="en-GB" smtClean="0"/>
              <a:t>30/12/2021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98696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CDAE0-022A-4AA6-B498-6D362A540065}" type="datetimeFigureOut">
              <a:rPr lang="en-GB" smtClean="0"/>
              <a:t>30/12/2021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933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CDAE0-022A-4AA6-B498-6D362A540065}"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375143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CDAE0-022A-4AA6-B498-6D362A540065}"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22341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CDAE0-022A-4AA6-B498-6D362A540065}" type="datetimeFigureOut">
              <a:rPr lang="en-GB" smtClean="0"/>
              <a:t>30/12/2021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FE7BE-E361-4459-B918-BC59B8FCFC20}" type="slidenum">
              <a:rPr lang="en-GB" smtClean="0"/>
              <a:t>‹#›</a:t>
            </a:fld>
            <a:endParaRPr lang="en-GB"/>
          </a:p>
        </p:txBody>
      </p:sp>
    </p:spTree>
    <p:extLst>
      <p:ext uri="{BB962C8B-B14F-4D97-AF65-F5344CB8AC3E}">
        <p14:creationId xmlns:p14="http://schemas.microsoft.com/office/powerpoint/2010/main" val="1173628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190398" y="2798315"/>
            <a:ext cx="3346869" cy="1890110"/>
            <a:chOff x="4036298" y="1179273"/>
            <a:chExt cx="4293347" cy="2373310"/>
          </a:xfrm>
        </p:grpSpPr>
        <p:pic>
          <p:nvPicPr>
            <p:cNvPr id="2" name="Picture 1"/>
            <p:cNvPicPr>
              <a:picLocks noChangeAspect="1"/>
            </p:cNvPicPr>
            <p:nvPr/>
          </p:nvPicPr>
          <p:blipFill>
            <a:blip r:embed="rId2"/>
            <a:stretch>
              <a:fillRect/>
            </a:stretch>
          </p:blipFill>
          <p:spPr>
            <a:xfrm>
              <a:off x="4036298" y="1327645"/>
              <a:ext cx="4293347" cy="2224938"/>
            </a:xfrm>
            <a:prstGeom prst="rect">
              <a:avLst/>
            </a:prstGeom>
          </p:spPr>
        </p:pic>
        <p:sp>
          <p:nvSpPr>
            <p:cNvPr id="3" name="TextBox 2"/>
            <p:cNvSpPr txBox="1"/>
            <p:nvPr/>
          </p:nvSpPr>
          <p:spPr>
            <a:xfrm>
              <a:off x="4441551" y="1179273"/>
              <a:ext cx="3446777" cy="584775"/>
            </a:xfrm>
            <a:prstGeom prst="rect">
              <a:avLst/>
            </a:prstGeom>
            <a:noFill/>
          </p:spPr>
          <p:txBody>
            <a:bodyPr wrap="none" rtlCol="0">
              <a:spAutoFit/>
            </a:bodyPr>
            <a:lstStyle/>
            <a:p>
              <a:pPr algn="ctr"/>
              <a:r>
                <a:rPr lang="en-GB" sz="3200" b="1" i="1" dirty="0" smtClean="0">
                  <a:solidFill>
                    <a:srgbClr val="00B050"/>
                  </a:solidFill>
                </a:rPr>
                <a:t>I wonder what can </a:t>
              </a:r>
              <a:endParaRPr lang="en-GB" sz="3200" b="1" i="1" dirty="0">
                <a:solidFill>
                  <a:srgbClr val="00B050"/>
                </a:solidFill>
              </a:endParaRPr>
            </a:p>
          </p:txBody>
        </p:sp>
      </p:grpSp>
      <p:sp>
        <p:nvSpPr>
          <p:cNvPr id="6" name="TextBox 5"/>
          <p:cNvSpPr txBox="1"/>
          <p:nvPr/>
        </p:nvSpPr>
        <p:spPr>
          <a:xfrm>
            <a:off x="74560" y="54259"/>
            <a:ext cx="2907571" cy="3739485"/>
          </a:xfrm>
          <a:prstGeom prst="rect">
            <a:avLst/>
          </a:prstGeom>
          <a:solidFill>
            <a:srgbClr val="FF9999"/>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200" b="1" u="sng" dirty="0" smtClean="0">
                <a:latin typeface="Comic Sans MS" panose="030F0702030302020204" pitchFamily="66" charset="0"/>
              </a:rPr>
              <a:t>Personal, Social &amp; Emotional Development</a:t>
            </a:r>
          </a:p>
          <a:p>
            <a:r>
              <a:rPr lang="en-GB" sz="1200" dirty="0" smtClean="0">
                <a:latin typeface="Comic Sans MS" panose="030F0702030302020204" pitchFamily="66" charset="0"/>
              </a:rPr>
              <a:t>Who are ‘People who help us’ in our community and closer to home.  What d they do to make our lives better, help us, look after us?  How can we help them?  Take more care and play safe so that we do not need to call them.</a:t>
            </a:r>
          </a:p>
          <a:p>
            <a:r>
              <a:rPr lang="en-GB" sz="1200" dirty="0" smtClean="0">
                <a:latin typeface="Comic Sans MS" panose="030F0702030302020204" pitchFamily="66" charset="0"/>
              </a:rPr>
              <a:t>Talk about staying safe in the home and when out, stranger danger, car safety, the Green Cross Code.  Safety near water, The lifeboat and Air Ambulance teams,</a:t>
            </a:r>
          </a:p>
          <a:p>
            <a:r>
              <a:rPr lang="en-GB" sz="1200" dirty="0" smtClean="0">
                <a:latin typeface="Comic Sans MS" panose="030F0702030302020204" pitchFamily="66" charset="0"/>
              </a:rPr>
              <a:t>Have we ever needed to call any of these services and share any stories / experiences the children might have.</a:t>
            </a:r>
          </a:p>
          <a:p>
            <a:r>
              <a:rPr lang="en-GB" altLang="en-US" sz="1100" dirty="0" smtClean="0">
                <a:latin typeface="Comic Sans MS" panose="030F0702030302020204" pitchFamily="66" charset="0"/>
              </a:rPr>
              <a:t>When I grow up I want to be....</a:t>
            </a:r>
          </a:p>
          <a:p>
            <a:r>
              <a:rPr lang="en-GB" altLang="en-US" sz="1100" dirty="0" smtClean="0">
                <a:latin typeface="Comic Sans MS" panose="030F0702030302020204" pitchFamily="66" charset="0"/>
              </a:rPr>
              <a:t>Role </a:t>
            </a:r>
            <a:r>
              <a:rPr lang="en-GB" altLang="en-US" sz="1100" dirty="0">
                <a:latin typeface="Comic Sans MS" panose="030F0702030302020204" pitchFamily="66" charset="0"/>
              </a:rPr>
              <a:t>play – hospital, vets, Police Station, Fire Station, </a:t>
            </a:r>
            <a:r>
              <a:rPr lang="en-GB" altLang="en-US" sz="1100" dirty="0" smtClean="0">
                <a:latin typeface="Comic Sans MS" panose="030F0702030302020204" pitchFamily="66" charset="0"/>
              </a:rPr>
              <a:t>Garage.</a:t>
            </a:r>
            <a:endParaRPr lang="en-GB" altLang="en-US" sz="1100" dirty="0">
              <a:latin typeface="Comic Sans MS" panose="030F0702030302020204" pitchFamily="66" charset="0"/>
            </a:endParaRPr>
          </a:p>
        </p:txBody>
      </p:sp>
      <p:sp>
        <p:nvSpPr>
          <p:cNvPr id="8" name="TextBox 7"/>
          <p:cNvSpPr txBox="1"/>
          <p:nvPr/>
        </p:nvSpPr>
        <p:spPr>
          <a:xfrm>
            <a:off x="55344" y="3978825"/>
            <a:ext cx="3187337" cy="281615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200" b="1" u="sng" dirty="0" smtClean="0">
                <a:latin typeface="Comic Sans MS" panose="030F0702030302020204" pitchFamily="66" charset="0"/>
              </a:rPr>
              <a:t>Communication and Language </a:t>
            </a:r>
          </a:p>
          <a:p>
            <a:r>
              <a:rPr lang="en-GB" sz="1100" b="1" u="sng" dirty="0" smtClean="0">
                <a:latin typeface="Comic Sans MS" panose="030F0702030302020204" pitchFamily="66" charset="0"/>
              </a:rPr>
              <a:t>NEW LANGUAGE</a:t>
            </a:r>
            <a:r>
              <a:rPr lang="en-GB" sz="1100" b="1" i="1" u="sng" dirty="0" smtClean="0">
                <a:latin typeface="Comic Sans MS" panose="030F0702030302020204" pitchFamily="66" charset="0"/>
              </a:rPr>
              <a:t>: </a:t>
            </a:r>
            <a:r>
              <a:rPr lang="en-GB" sz="1100" i="1" dirty="0" smtClean="0">
                <a:latin typeface="Comic Sans MS" panose="030F0702030302020204" pitchFamily="66" charset="0"/>
              </a:rPr>
              <a:t>Emergency services, Ambulance, Fire Engine, Police Car, Accident, Injury, Safety, Caring, Siren.</a:t>
            </a:r>
          </a:p>
          <a:p>
            <a:r>
              <a:rPr lang="en-GB" sz="1100" dirty="0" smtClean="0">
                <a:latin typeface="Comic Sans MS" panose="030F0702030302020204" pitchFamily="66" charset="0"/>
              </a:rPr>
              <a:t>Talk about staying safe in the home and when out, </a:t>
            </a:r>
            <a:r>
              <a:rPr lang="en-GB" sz="1100" dirty="0" err="1" smtClean="0">
                <a:latin typeface="Comic Sans MS" panose="030F0702030302020204" pitchFamily="66" charset="0"/>
              </a:rPr>
              <a:t>strnger</a:t>
            </a:r>
            <a:r>
              <a:rPr lang="en-GB" sz="1100" dirty="0" smtClean="0">
                <a:latin typeface="Comic Sans MS" panose="030F0702030302020204" pitchFamily="66" charset="0"/>
              </a:rPr>
              <a:t> danger, car safety, the Green Cross Code.  Safety near water, The Lifeboat, and Air Ambulance teams.</a:t>
            </a:r>
          </a:p>
          <a:p>
            <a:r>
              <a:rPr lang="en-GB" sz="1100" dirty="0" smtClean="0">
                <a:latin typeface="Comic Sans MS" panose="030F0702030302020204" pitchFamily="66" charset="0"/>
              </a:rPr>
              <a:t>Have we ever needed to call any of these services and share stories / experiences the children might have.  </a:t>
            </a:r>
            <a:endParaRPr lang="en-GB" sz="1100" dirty="0">
              <a:latin typeface="Comic Sans MS" panose="030F0702030302020204" pitchFamily="66" charset="0"/>
            </a:endParaRPr>
          </a:p>
          <a:p>
            <a:r>
              <a:rPr lang="en-GB" sz="1100" dirty="0" smtClean="0">
                <a:latin typeface="Comic Sans MS" panose="030F0702030302020204" pitchFamily="66" charset="0"/>
              </a:rPr>
              <a:t>Practice 999 calls.</a:t>
            </a:r>
          </a:p>
          <a:p>
            <a:r>
              <a:rPr lang="en-GB" sz="1100" dirty="0" smtClean="0">
                <a:latin typeface="Comic Sans MS" panose="030F0702030302020204" pitchFamily="66" charset="0"/>
              </a:rPr>
              <a:t>Talk about the different skills and tools these people have or need to do their jobs.</a:t>
            </a:r>
          </a:p>
          <a:p>
            <a:r>
              <a:rPr lang="en-GB" sz="1100" dirty="0" smtClean="0">
                <a:latin typeface="Comic Sans MS" panose="030F0702030302020204" pitchFamily="66" charset="0"/>
              </a:rPr>
              <a:t>Sound out the words and clap the syllables such as; ‘fi…</a:t>
            </a:r>
            <a:r>
              <a:rPr lang="en-GB" sz="1100" dirty="0" err="1" smtClean="0">
                <a:latin typeface="Comic Sans MS" panose="030F0702030302020204" pitchFamily="66" charset="0"/>
              </a:rPr>
              <a:t>er</a:t>
            </a:r>
            <a:r>
              <a:rPr lang="en-GB" sz="1100" dirty="0" smtClean="0">
                <a:latin typeface="Comic Sans MS" panose="030F0702030302020204" pitchFamily="66" charset="0"/>
              </a:rPr>
              <a:t>…</a:t>
            </a:r>
            <a:r>
              <a:rPr lang="en-GB" sz="1100" dirty="0" err="1" smtClean="0">
                <a:latin typeface="Comic Sans MS" panose="030F0702030302020204" pitchFamily="66" charset="0"/>
              </a:rPr>
              <a:t>figh</a:t>
            </a:r>
            <a:r>
              <a:rPr lang="en-GB" sz="1100" dirty="0" smtClean="0">
                <a:latin typeface="Comic Sans MS" panose="030F0702030302020204" pitchFamily="66" charset="0"/>
              </a:rPr>
              <a:t>…</a:t>
            </a:r>
            <a:r>
              <a:rPr lang="en-GB" sz="1100" dirty="0" err="1" smtClean="0">
                <a:latin typeface="Comic Sans MS" panose="030F0702030302020204" pitchFamily="66" charset="0"/>
              </a:rPr>
              <a:t>ter</a:t>
            </a:r>
            <a:r>
              <a:rPr lang="en-GB" sz="1100" dirty="0" smtClean="0">
                <a:latin typeface="Comic Sans MS" panose="030F0702030302020204" pitchFamily="66" charset="0"/>
              </a:rPr>
              <a:t>…’</a:t>
            </a:r>
          </a:p>
        </p:txBody>
      </p:sp>
      <p:sp>
        <p:nvSpPr>
          <p:cNvPr id="10" name="TextBox 9"/>
          <p:cNvSpPr txBox="1"/>
          <p:nvPr/>
        </p:nvSpPr>
        <p:spPr>
          <a:xfrm>
            <a:off x="7602581" y="4372544"/>
            <a:ext cx="4462008"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1200" b="1" u="sng" dirty="0" smtClean="0">
                <a:latin typeface="Comic Sans MS" panose="030F0702030302020204" pitchFamily="66" charset="0"/>
              </a:rPr>
              <a:t>Physical Development</a:t>
            </a:r>
          </a:p>
          <a:p>
            <a:r>
              <a:rPr lang="en-GB" sz="1100" dirty="0" smtClean="0">
                <a:latin typeface="Comic Sans MS" panose="030F0702030302020204" pitchFamily="66" charset="0"/>
              </a:rPr>
              <a:t>Provide props to support imaginative play and find ways to make play physical.  For example, offer lengths of hose pipe, ride on cars and add Police, Fire or Ambulance stickers to them.</a:t>
            </a:r>
          </a:p>
          <a:p>
            <a:r>
              <a:rPr lang="en-GB" sz="1100" dirty="0" smtClean="0">
                <a:latin typeface="Comic Sans MS" panose="030F0702030302020204" pitchFamily="66" charset="0"/>
              </a:rPr>
              <a:t>Use action and finger rhymes to get up and move to.</a:t>
            </a:r>
          </a:p>
          <a:p>
            <a:r>
              <a:rPr lang="en-GB" sz="1100" dirty="0" smtClean="0">
                <a:latin typeface="Comic Sans MS" panose="030F0702030302020204" pitchFamily="66" charset="0"/>
              </a:rPr>
              <a:t>Build junk Ambulance, Police cars etc.</a:t>
            </a:r>
          </a:p>
          <a:p>
            <a:r>
              <a:rPr lang="en-GB" sz="1100" dirty="0" smtClean="0">
                <a:latin typeface="Comic Sans MS" panose="030F0702030302020204" pitchFamily="66" charset="0"/>
              </a:rPr>
              <a:t>Chalk flames on the patio together and then use the hose to wash them all away and pit out the fire.</a:t>
            </a:r>
          </a:p>
          <a:p>
            <a:r>
              <a:rPr lang="en-GB" sz="1100" dirty="0" smtClean="0">
                <a:latin typeface="Comic Sans MS" panose="030F0702030302020204" pitchFamily="66" charset="0"/>
              </a:rPr>
              <a:t>Turn the sand pit in to a building site and make the sand wet.  Add tools and polystyrene blocks or building blocks to cement together using the sand and water mix.</a:t>
            </a:r>
          </a:p>
          <a:p>
            <a:r>
              <a:rPr lang="en-GB" sz="1100" b="1" u="sng" dirty="0" smtClean="0">
                <a:latin typeface="Comic Sans MS" panose="030F0702030302020204" pitchFamily="66" charset="0"/>
              </a:rPr>
              <a:t>PE FOCUS: </a:t>
            </a:r>
            <a:r>
              <a:rPr lang="en-GB" sz="1100" dirty="0" smtClean="0">
                <a:latin typeface="Comic Sans MS" panose="030F0702030302020204" pitchFamily="66" charset="0"/>
              </a:rPr>
              <a:t>Rolling, Shapes, Agility and Spatial awareness, Balance, Travelling and Sending.</a:t>
            </a:r>
          </a:p>
        </p:txBody>
      </p:sp>
      <p:sp>
        <p:nvSpPr>
          <p:cNvPr id="12" name="TextBox 11"/>
          <p:cNvSpPr txBox="1"/>
          <p:nvPr/>
        </p:nvSpPr>
        <p:spPr>
          <a:xfrm>
            <a:off x="3348241" y="54259"/>
            <a:ext cx="5003070" cy="28161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Literacy</a:t>
            </a:r>
          </a:p>
          <a:p>
            <a:r>
              <a:rPr lang="en-GB" sz="1100" b="1" i="1" u="sng" dirty="0" smtClean="0">
                <a:latin typeface="Comic Sans MS" panose="030F0702030302020204" pitchFamily="66" charset="0"/>
              </a:rPr>
              <a:t>BOOKS:</a:t>
            </a:r>
            <a:r>
              <a:rPr lang="en-GB" sz="1100" i="1" dirty="0" smtClean="0">
                <a:latin typeface="Comic Sans MS" panose="030F0702030302020204" pitchFamily="66" charset="0"/>
              </a:rPr>
              <a:t>. People Who Help Us Books by Amanda Askew and Andres Crowson.  People Who Help Us Books by Rebecca Hunter.  </a:t>
            </a:r>
          </a:p>
          <a:p>
            <a:r>
              <a:rPr lang="en-GB" sz="1100" dirty="0" smtClean="0">
                <a:latin typeface="Comic Sans MS" panose="030F0702030302020204" pitchFamily="66" charset="0"/>
              </a:rPr>
              <a:t>Set up files and note books and pads, clipboards ad writing materials.</a:t>
            </a:r>
          </a:p>
          <a:p>
            <a:r>
              <a:rPr lang="en-GB" sz="1100" dirty="0" smtClean="0">
                <a:latin typeface="Comic Sans MS" panose="030F0702030302020204" pitchFamily="66" charset="0"/>
              </a:rPr>
              <a:t>Make up and print out prompt sheets with spaces to rite about the patients or the crime that has been reported.  </a:t>
            </a:r>
          </a:p>
          <a:p>
            <a:r>
              <a:rPr lang="en-GB" sz="1100" dirty="0" smtClean="0">
                <a:latin typeface="Comic Sans MS" panose="030F0702030302020204" pitchFamily="66" charset="0"/>
              </a:rPr>
              <a:t>Set up pretend fire in part of the outdoor area using red and orange items and sticks.  Then dress up as fire fighters and get children to chalk lines or use water to paint lines and squiggles to the fire to put it out. </a:t>
            </a:r>
            <a:r>
              <a:rPr lang="en-GB" altLang="en-US" sz="1100" dirty="0" smtClean="0">
                <a:latin typeface="Comic Sans MS" panose="030F0702030302020204" pitchFamily="66" charset="0"/>
              </a:rPr>
              <a:t>Letters </a:t>
            </a:r>
            <a:r>
              <a:rPr lang="en-GB" altLang="en-US" sz="1100" dirty="0">
                <a:latin typeface="Comic Sans MS" panose="030F0702030302020204" pitchFamily="66" charset="0"/>
              </a:rPr>
              <a:t>&amp; Sounds ~ phase 1 and </a:t>
            </a:r>
            <a:r>
              <a:rPr lang="en-GB" altLang="en-US" sz="1100" dirty="0" smtClean="0">
                <a:latin typeface="Comic Sans MS" panose="030F0702030302020204" pitchFamily="66" charset="0"/>
              </a:rPr>
              <a:t>2</a:t>
            </a:r>
          </a:p>
          <a:p>
            <a:r>
              <a:rPr lang="en-GB" altLang="en-US" sz="1100" dirty="0" smtClean="0">
                <a:latin typeface="Comic Sans MS" panose="030F0702030302020204" pitchFamily="66" charset="0"/>
              </a:rPr>
              <a:t>Self </a:t>
            </a:r>
            <a:r>
              <a:rPr lang="en-GB" altLang="en-US" sz="1100" dirty="0">
                <a:latin typeface="Comic Sans MS" panose="030F0702030302020204" pitchFamily="66" charset="0"/>
              </a:rPr>
              <a:t>Registration ~ recognition of name and name </a:t>
            </a:r>
            <a:r>
              <a:rPr lang="en-GB" altLang="en-US" sz="1100" dirty="0" smtClean="0">
                <a:latin typeface="Comic Sans MS" panose="030F0702030302020204" pitchFamily="66" charset="0"/>
              </a:rPr>
              <a:t>writing.</a:t>
            </a:r>
          </a:p>
          <a:p>
            <a:r>
              <a:rPr lang="en-GB" altLang="en-US" sz="1100" b="1" i="1" dirty="0" smtClean="0">
                <a:latin typeface="Comic Sans MS" panose="030F0702030302020204" pitchFamily="66" charset="0"/>
              </a:rPr>
              <a:t>Mark </a:t>
            </a:r>
            <a:r>
              <a:rPr lang="en-GB" altLang="en-US" sz="1100" b="1" i="1" dirty="0">
                <a:latin typeface="Comic Sans MS" panose="030F0702030302020204" pitchFamily="66" charset="0"/>
              </a:rPr>
              <a:t>making </a:t>
            </a:r>
            <a:r>
              <a:rPr lang="en-GB" altLang="en-US" sz="1100" dirty="0">
                <a:latin typeface="Comic Sans MS" panose="030F0702030302020204" pitchFamily="66" charset="0"/>
              </a:rPr>
              <a:t>~ marbling, shaving foam painting, frozen paints, rollers, string, mops, cars, toothbrushes, </a:t>
            </a:r>
            <a:r>
              <a:rPr lang="en-GB" altLang="en-US" sz="1100" dirty="0" err="1">
                <a:latin typeface="Comic Sans MS" panose="030F0702030302020204" pitchFamily="66" charset="0"/>
              </a:rPr>
              <a:t>squeezey</a:t>
            </a:r>
            <a:r>
              <a:rPr lang="en-GB" altLang="en-US" sz="1100" dirty="0">
                <a:latin typeface="Comic Sans MS" panose="030F0702030302020204" pitchFamily="66" charset="0"/>
              </a:rPr>
              <a:t> bottles, fruit and veg printing, paint stampers, colour challenges. </a:t>
            </a:r>
            <a:endParaRPr lang="en-GB" altLang="en-US" sz="1100" dirty="0" smtClean="0">
              <a:latin typeface="Comic Sans MS" panose="030F0702030302020204" pitchFamily="66" charset="0"/>
            </a:endParaRPr>
          </a:p>
          <a:p>
            <a:r>
              <a:rPr lang="en-GB" altLang="en-US" sz="1100" b="1" i="1" dirty="0" smtClean="0">
                <a:latin typeface="Comic Sans MS" panose="030F0702030302020204" pitchFamily="66" charset="0"/>
              </a:rPr>
              <a:t>Small </a:t>
            </a:r>
            <a:r>
              <a:rPr lang="en-GB" altLang="en-US" sz="1100" b="1" i="1" dirty="0">
                <a:latin typeface="Comic Sans MS" panose="030F0702030302020204" pitchFamily="66" charset="0"/>
              </a:rPr>
              <a:t>World </a:t>
            </a:r>
            <a:r>
              <a:rPr lang="en-GB" altLang="en-US" sz="1100" dirty="0">
                <a:latin typeface="Comic Sans MS" panose="030F0702030302020204" pitchFamily="66" charset="0"/>
              </a:rPr>
              <a:t>~ Fire Station, Fire Engine, Town, Cars, Roads, Police Station, Miss Polly had a </a:t>
            </a:r>
            <a:r>
              <a:rPr lang="en-GB" altLang="en-US" sz="1100" dirty="0" smtClean="0">
                <a:latin typeface="Comic Sans MS" panose="030F0702030302020204" pitchFamily="66" charset="0"/>
              </a:rPr>
              <a:t>Dolly</a:t>
            </a:r>
            <a:endParaRPr lang="en-GB" altLang="en-US" sz="1100" dirty="0">
              <a:latin typeface="Comic Sans MS" panose="030F0702030302020204" pitchFamily="66" charset="0"/>
            </a:endParaRPr>
          </a:p>
        </p:txBody>
      </p:sp>
      <p:sp>
        <p:nvSpPr>
          <p:cNvPr id="14" name="TextBox 13"/>
          <p:cNvSpPr txBox="1"/>
          <p:nvPr/>
        </p:nvSpPr>
        <p:spPr>
          <a:xfrm>
            <a:off x="8401506" y="144719"/>
            <a:ext cx="3663083" cy="196977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1200" b="1" u="sng" dirty="0" smtClean="0">
                <a:latin typeface="Comic Sans MS" panose="030F0702030302020204" pitchFamily="66" charset="0"/>
              </a:rPr>
              <a:t>Mathematics</a:t>
            </a:r>
          </a:p>
          <a:p>
            <a:r>
              <a:rPr lang="en-GB" sz="1100" dirty="0" smtClean="0">
                <a:latin typeface="Comic Sans MS" panose="030F0702030302020204" pitchFamily="66" charset="0"/>
              </a:rPr>
              <a:t>Match the ‘people who help us’ with their tools and places of work.</a:t>
            </a:r>
          </a:p>
          <a:p>
            <a:r>
              <a:rPr lang="en-GB" sz="1100" dirty="0" smtClean="0">
                <a:latin typeface="Comic Sans MS" panose="030F0702030302020204" pitchFamily="66" charset="0"/>
              </a:rPr>
              <a:t>Colour by Number People Who Help Us.</a:t>
            </a:r>
          </a:p>
          <a:p>
            <a:r>
              <a:rPr lang="en-GB" sz="1100" dirty="0" smtClean="0">
                <a:latin typeface="Comic Sans MS" panose="030F0702030302020204" pitchFamily="66" charset="0"/>
              </a:rPr>
              <a:t>Set up a dental game using paper mouths and small marshmallows for teeth.  Roll the dice and take it in turn to try and be the first to fill your moth with teeth!</a:t>
            </a:r>
          </a:p>
          <a:p>
            <a:r>
              <a:rPr lang="en-GB" altLang="en-US" sz="1100" dirty="0" smtClean="0">
                <a:latin typeface="Comic Sans MS" panose="030F0702030302020204" pitchFamily="66" charset="0"/>
              </a:rPr>
              <a:t>Counting </a:t>
            </a:r>
            <a:r>
              <a:rPr lang="en-GB" altLang="en-US" sz="1100" dirty="0">
                <a:latin typeface="Comic Sans MS" panose="030F0702030302020204" pitchFamily="66" charset="0"/>
              </a:rPr>
              <a:t>emergency </a:t>
            </a:r>
            <a:r>
              <a:rPr lang="en-GB" altLang="en-US" sz="1100" dirty="0" smtClean="0">
                <a:latin typeface="Comic Sans MS" panose="030F0702030302020204" pitchFamily="66" charset="0"/>
              </a:rPr>
              <a:t>vehicles.</a:t>
            </a:r>
          </a:p>
          <a:p>
            <a:r>
              <a:rPr lang="en-GB" altLang="en-US" sz="1100" dirty="0" smtClean="0">
                <a:latin typeface="Comic Sans MS" panose="030F0702030302020204" pitchFamily="66" charset="0"/>
              </a:rPr>
              <a:t>Recognition </a:t>
            </a:r>
            <a:r>
              <a:rPr lang="en-GB" altLang="en-US" sz="1100" dirty="0">
                <a:latin typeface="Comic Sans MS" panose="030F0702030302020204" pitchFamily="66" charset="0"/>
              </a:rPr>
              <a:t>of colours and </a:t>
            </a:r>
            <a:r>
              <a:rPr lang="en-GB" altLang="en-US" sz="1100" dirty="0" smtClean="0">
                <a:latin typeface="Comic Sans MS" panose="030F0702030302020204" pitchFamily="66" charset="0"/>
              </a:rPr>
              <a:t>shapes.</a:t>
            </a:r>
          </a:p>
          <a:p>
            <a:r>
              <a:rPr lang="en-GB" altLang="en-US" sz="1100" dirty="0" smtClean="0">
                <a:latin typeface="Comic Sans MS" panose="030F0702030302020204" pitchFamily="66" charset="0"/>
              </a:rPr>
              <a:t>Position.</a:t>
            </a:r>
            <a:endParaRPr lang="en-GB" altLang="en-US" sz="1100" dirty="0">
              <a:latin typeface="Comic Sans MS" panose="030F0702030302020204" pitchFamily="66" charset="0"/>
            </a:endParaRPr>
          </a:p>
        </p:txBody>
      </p:sp>
      <p:sp>
        <p:nvSpPr>
          <p:cNvPr id="16" name="TextBox 15"/>
          <p:cNvSpPr txBox="1"/>
          <p:nvPr/>
        </p:nvSpPr>
        <p:spPr>
          <a:xfrm>
            <a:off x="3290085" y="5326828"/>
            <a:ext cx="4210057" cy="1461939"/>
          </a:xfrm>
          <a:prstGeom prst="rect">
            <a:avLst/>
          </a:prstGeom>
          <a:solidFill>
            <a:srgbClr val="CC99FF"/>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Understanding The World</a:t>
            </a:r>
          </a:p>
          <a:p>
            <a:r>
              <a:rPr lang="en-GB" sz="1100" dirty="0" smtClean="0">
                <a:latin typeface="Comic Sans MS" panose="030F0702030302020204" pitchFamily="66" charset="0"/>
              </a:rPr>
              <a:t>Set up role play areas with different themes e.g. Vets, Police Station, Fire Station etc.</a:t>
            </a:r>
          </a:p>
          <a:p>
            <a:r>
              <a:rPr lang="en-GB" sz="1100" dirty="0" smtClean="0">
                <a:latin typeface="Comic Sans MS" panose="030F0702030302020204" pitchFamily="66" charset="0"/>
              </a:rPr>
              <a:t>Create small world set ups with open ended resources and figures.</a:t>
            </a:r>
          </a:p>
          <a:p>
            <a:r>
              <a:rPr lang="en-GB" sz="1100" dirty="0" smtClean="0">
                <a:latin typeface="Comic Sans MS" panose="030F0702030302020204" pitchFamily="66" charset="0"/>
              </a:rPr>
              <a:t>Talk to the local fire station, dentists, vets, police etc. arranging a visit.</a:t>
            </a:r>
          </a:p>
          <a:p>
            <a:r>
              <a:rPr lang="en-GB" sz="1100" dirty="0" smtClean="0">
                <a:latin typeface="Comic Sans MS" panose="030F0702030302020204" pitchFamily="66" charset="0"/>
              </a:rPr>
              <a:t>Look at clips of people who help us in action!</a:t>
            </a:r>
          </a:p>
        </p:txBody>
      </p:sp>
      <p:sp>
        <p:nvSpPr>
          <p:cNvPr id="18" name="TextBox 17"/>
          <p:cNvSpPr txBox="1"/>
          <p:nvPr/>
        </p:nvSpPr>
        <p:spPr>
          <a:xfrm>
            <a:off x="8401506" y="2279146"/>
            <a:ext cx="3663083" cy="1969770"/>
          </a:xfrm>
          <a:prstGeom prst="rect">
            <a:avLst/>
          </a:prstGeom>
          <a:solidFill>
            <a:srgbClr val="99FFCC"/>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Expressive Arts and Design</a:t>
            </a:r>
          </a:p>
          <a:p>
            <a:r>
              <a:rPr lang="en-GB" sz="1100" dirty="0" smtClean="0">
                <a:latin typeface="Comic Sans MS" panose="030F0702030302020204" pitchFamily="66" charset="0"/>
              </a:rPr>
              <a:t>Use ink pads and make finger prints - talk about hoe Police look for fingerprints of the baddies to help them solve the crime.</a:t>
            </a:r>
          </a:p>
          <a:p>
            <a:r>
              <a:rPr lang="en-GB" sz="1100" dirty="0" smtClean="0">
                <a:latin typeface="Comic Sans MS" panose="030F0702030302020204" pitchFamily="66" charset="0"/>
              </a:rPr>
              <a:t>Sing songs about services.</a:t>
            </a:r>
          </a:p>
          <a:p>
            <a:r>
              <a:rPr lang="en-GB" sz="1100" dirty="0" smtClean="0">
                <a:latin typeface="Comic Sans MS" panose="030F0702030302020204" pitchFamily="66" charset="0"/>
              </a:rPr>
              <a:t>Clean laminated teeth with toothbrushes.</a:t>
            </a:r>
          </a:p>
          <a:p>
            <a:r>
              <a:rPr lang="en-GB" altLang="en-US" sz="1100" dirty="0" smtClean="0">
                <a:latin typeface="Comic Sans MS" panose="030F0702030302020204" pitchFamily="66" charset="0"/>
              </a:rPr>
              <a:t>Make </a:t>
            </a:r>
            <a:r>
              <a:rPr lang="en-GB" altLang="en-US" sz="1100" dirty="0">
                <a:latin typeface="Comic Sans MS" panose="030F0702030302020204" pitchFamily="66" charset="0"/>
              </a:rPr>
              <a:t>a collage of different jobs people </a:t>
            </a:r>
            <a:r>
              <a:rPr lang="en-GB" altLang="en-US" sz="1100" dirty="0" smtClean="0">
                <a:latin typeface="Comic Sans MS" panose="030F0702030302020204" pitchFamily="66" charset="0"/>
              </a:rPr>
              <a:t>do.</a:t>
            </a:r>
          </a:p>
          <a:p>
            <a:r>
              <a:rPr lang="en-GB" altLang="en-US" sz="1100" dirty="0" smtClean="0">
                <a:latin typeface="Comic Sans MS" panose="030F0702030302020204" pitchFamily="66" charset="0"/>
              </a:rPr>
              <a:t>Paint </a:t>
            </a:r>
            <a:r>
              <a:rPr lang="en-GB" altLang="en-US" sz="1100" dirty="0">
                <a:latin typeface="Comic Sans MS" panose="030F0702030302020204" pitchFamily="66" charset="0"/>
              </a:rPr>
              <a:t>pictures of people who helps </a:t>
            </a:r>
            <a:r>
              <a:rPr lang="en-GB" altLang="en-US" sz="1100" dirty="0" smtClean="0">
                <a:latin typeface="Comic Sans MS" panose="030F0702030302020204" pitchFamily="66" charset="0"/>
              </a:rPr>
              <a:t>us.</a:t>
            </a:r>
          </a:p>
          <a:p>
            <a:r>
              <a:rPr lang="en-GB" altLang="en-US" sz="1100" dirty="0" smtClean="0">
                <a:latin typeface="Comic Sans MS" panose="030F0702030302020204" pitchFamily="66" charset="0"/>
              </a:rPr>
              <a:t>Junk </a:t>
            </a:r>
            <a:r>
              <a:rPr lang="en-GB" altLang="en-US" sz="1100" dirty="0">
                <a:latin typeface="Comic Sans MS" panose="030F0702030302020204" pitchFamily="66" charset="0"/>
              </a:rPr>
              <a:t>Modelling ~ emergency </a:t>
            </a:r>
            <a:r>
              <a:rPr lang="en-GB" altLang="en-US" sz="1100" dirty="0" smtClean="0">
                <a:latin typeface="Comic Sans MS" panose="030F0702030302020204" pitchFamily="66" charset="0"/>
              </a:rPr>
              <a:t>vehicles</a:t>
            </a:r>
          </a:p>
          <a:p>
            <a:r>
              <a:rPr lang="en-GB" altLang="en-US" sz="1100" dirty="0" smtClean="0">
                <a:latin typeface="Comic Sans MS" panose="030F0702030302020204" pitchFamily="66" charset="0"/>
              </a:rPr>
              <a:t>Large </a:t>
            </a:r>
            <a:r>
              <a:rPr lang="en-GB" altLang="en-US" sz="1100" dirty="0">
                <a:latin typeface="Comic Sans MS" panose="030F0702030302020204" pitchFamily="66" charset="0"/>
              </a:rPr>
              <a:t>emergency vehicle cars for role </a:t>
            </a:r>
            <a:r>
              <a:rPr lang="en-GB" altLang="en-US" sz="1100" dirty="0" smtClean="0">
                <a:latin typeface="Comic Sans MS" panose="030F0702030302020204" pitchFamily="66" charset="0"/>
              </a:rPr>
              <a:t>play.</a:t>
            </a:r>
          </a:p>
          <a:p>
            <a:r>
              <a:rPr lang="en-GB" altLang="en-US" sz="1100" dirty="0" smtClean="0">
                <a:latin typeface="Comic Sans MS" panose="030F0702030302020204" pitchFamily="66" charset="0"/>
              </a:rPr>
              <a:t>Healthy </a:t>
            </a:r>
            <a:r>
              <a:rPr lang="en-GB" altLang="en-US" sz="1100" dirty="0">
                <a:latin typeface="Comic Sans MS" panose="030F0702030302020204" pitchFamily="66" charset="0"/>
              </a:rPr>
              <a:t>food plates</a:t>
            </a:r>
            <a:r>
              <a:rPr lang="en-GB" altLang="en-US" sz="1100" dirty="0" smtClean="0">
                <a:latin typeface="Comic Sans MS" panose="030F0702030302020204" pitchFamily="66" charset="0"/>
              </a:rPr>
              <a:t>.</a:t>
            </a:r>
            <a:endParaRPr lang="en-GB" altLang="en-US" sz="1100" dirty="0">
              <a:latin typeface="Comic Sans MS" panose="030F0702030302020204" pitchFamily="66" charset="0"/>
            </a:endParaRPr>
          </a:p>
        </p:txBody>
      </p:sp>
      <p:pic>
        <p:nvPicPr>
          <p:cNvPr id="1026" name="Picture 2" descr="After the Storm (A Percy the Park Keeper Story) : Butterworth, Nick,  Butterworth, Nick: Amazon.co.uk: Book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1315" y="7757709"/>
            <a:ext cx="535224" cy="5475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mergency! (Awesome Engines) : Mayo, Margaret, Ayliffe, Alex: Amazon.co.uk:  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674" y="2980419"/>
            <a:ext cx="1235807" cy="136102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447064" y="4619735"/>
            <a:ext cx="3992565" cy="646331"/>
          </a:xfrm>
          <a:prstGeom prst="rect">
            <a:avLst/>
          </a:prstGeom>
          <a:noFill/>
        </p:spPr>
        <p:txBody>
          <a:bodyPr wrap="square" rtlCol="0">
            <a:spAutoFit/>
          </a:bodyPr>
          <a:lstStyle/>
          <a:p>
            <a:pPr algn="ctr"/>
            <a:r>
              <a:rPr lang="en-GB" b="1" dirty="0" smtClean="0">
                <a:latin typeface="Comic Sans MS" panose="030F0702030302020204" pitchFamily="66" charset="0"/>
              </a:rPr>
              <a:t>Emergency Vehicles – People Who Help Us</a:t>
            </a:r>
            <a:endParaRPr lang="en-GB" b="1" dirty="0">
              <a:latin typeface="Comic Sans MS" panose="030F0702030302020204" pitchFamily="66" charset="0"/>
            </a:endParaRPr>
          </a:p>
        </p:txBody>
      </p:sp>
    </p:spTree>
    <p:extLst>
      <p:ext uri="{BB962C8B-B14F-4D97-AF65-F5344CB8AC3E}">
        <p14:creationId xmlns:p14="http://schemas.microsoft.com/office/powerpoint/2010/main" val="3038377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790</Words>
  <Application>Microsoft Office PowerPoint</Application>
  <PresentationFormat>Widescreen</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Barber</dc:creator>
  <cp:lastModifiedBy>Sarah Barber</cp:lastModifiedBy>
  <cp:revision>12</cp:revision>
  <dcterms:created xsi:type="dcterms:W3CDTF">2021-09-20T09:31:35Z</dcterms:created>
  <dcterms:modified xsi:type="dcterms:W3CDTF">2021-12-30T18:09:45Z</dcterms:modified>
</cp:coreProperties>
</file>