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797675" cy="9926638"/>
  <p:defaultTextStyle>
    <a:defPPr>
      <a:defRPr lang="en-US"/>
    </a:defPPr>
    <a:lvl1pPr marL="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380" y="4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A5F4-A5E5-48F0-8E9E-85CFEE86C8A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31F7-5243-4F8D-B0A5-7309C3928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6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A5F4-A5E5-48F0-8E9E-85CFEE86C8A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31F7-5243-4F8D-B0A5-7309C3928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04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A5F4-A5E5-48F0-8E9E-85CFEE86C8A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31F7-5243-4F8D-B0A5-7309C3928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50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A5F4-A5E5-48F0-8E9E-85CFEE86C8A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31F7-5243-4F8D-B0A5-7309C3928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29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A5F4-A5E5-48F0-8E9E-85CFEE86C8A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31F7-5243-4F8D-B0A5-7309C3928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81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A5F4-A5E5-48F0-8E9E-85CFEE86C8A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31F7-5243-4F8D-B0A5-7309C3928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42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A5F4-A5E5-48F0-8E9E-85CFEE86C8A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31F7-5243-4F8D-B0A5-7309C3928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93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A5F4-A5E5-48F0-8E9E-85CFEE86C8A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31F7-5243-4F8D-B0A5-7309C3928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21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A5F4-A5E5-48F0-8E9E-85CFEE86C8A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31F7-5243-4F8D-B0A5-7309C3928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0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A5F4-A5E5-48F0-8E9E-85CFEE86C8A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31F7-5243-4F8D-B0A5-7309C3928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13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A5F4-A5E5-48F0-8E9E-85CFEE86C8A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31F7-5243-4F8D-B0A5-7309C3928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77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5A5F4-A5E5-48F0-8E9E-85CFEE86C8A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B31F7-5243-4F8D-B0A5-7309C3928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83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three pigs picture twinkl"/>
          <p:cNvSpPr>
            <a:spLocks noChangeAspect="1" noChangeArrowheads="1"/>
          </p:cNvSpPr>
          <p:nvPr/>
        </p:nvSpPr>
        <p:spPr bwMode="auto">
          <a:xfrm>
            <a:off x="217805" y="-202247"/>
            <a:ext cx="426720" cy="42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GB" sz="3528"/>
          </a:p>
        </p:txBody>
      </p:sp>
      <p:sp>
        <p:nvSpPr>
          <p:cNvPr id="5" name="AutoShape 4" descr="Image result for three pigs picture twinkl"/>
          <p:cNvSpPr>
            <a:spLocks noChangeAspect="1" noChangeArrowheads="1"/>
          </p:cNvSpPr>
          <p:nvPr/>
        </p:nvSpPr>
        <p:spPr bwMode="auto">
          <a:xfrm>
            <a:off x="431165" y="11113"/>
            <a:ext cx="426720" cy="42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GB" sz="3528"/>
          </a:p>
        </p:txBody>
      </p:sp>
      <p:sp>
        <p:nvSpPr>
          <p:cNvPr id="6" name="TextBox 5"/>
          <p:cNvSpPr txBox="1"/>
          <p:nvPr/>
        </p:nvSpPr>
        <p:spPr>
          <a:xfrm>
            <a:off x="3669905" y="2054747"/>
            <a:ext cx="3928413" cy="209288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300" b="1" u="sng" dirty="0">
                <a:latin typeface="Comic Sans MS" pitchFamily="66" charset="0"/>
              </a:rPr>
              <a:t>Personal, Social &amp; Emotional </a:t>
            </a:r>
            <a:endParaRPr lang="en-GB" sz="1300" b="1" u="sng" dirty="0" smtClean="0">
              <a:latin typeface="Comic Sans MS" pitchFamily="66" charset="0"/>
            </a:endParaRPr>
          </a:p>
          <a:p>
            <a:pPr algn="ctr"/>
            <a:r>
              <a:rPr lang="en-GB" sz="1300" b="1" u="sng" dirty="0" smtClean="0">
                <a:latin typeface="Comic Sans MS" pitchFamily="66" charset="0"/>
              </a:rPr>
              <a:t>Development</a:t>
            </a:r>
            <a:endParaRPr lang="en-GB" sz="1300" b="1" u="sng" dirty="0">
              <a:latin typeface="Comic Sans MS" pitchFamily="66" charset="0"/>
            </a:endParaRPr>
          </a:p>
          <a:p>
            <a:r>
              <a:rPr lang="en-GB" sz="1300" dirty="0" smtClean="0">
                <a:latin typeface="Comic Sans MS" panose="030F0702030302020204" pitchFamily="66" charset="0"/>
              </a:rPr>
              <a:t>Talk </a:t>
            </a:r>
            <a:r>
              <a:rPr lang="en-GB" sz="1300" dirty="0">
                <a:latin typeface="Comic Sans MS" panose="030F0702030302020204" pitchFamily="66" charset="0"/>
              </a:rPr>
              <a:t>about how Jasper felt at different parts of the story e.g. happy, excited, </a:t>
            </a:r>
            <a:r>
              <a:rPr lang="en-GB" sz="1300" dirty="0" smtClean="0">
                <a:latin typeface="Comic Sans MS" panose="030F0702030302020204" pitchFamily="66" charset="0"/>
              </a:rPr>
              <a:t>bored</a:t>
            </a:r>
            <a:r>
              <a:rPr lang="en-GB" sz="1300" dirty="0">
                <a:latin typeface="Comic Sans MS" panose="030F0702030302020204" pitchFamily="66" charset="0"/>
              </a:rPr>
              <a:t>.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C</a:t>
            </a:r>
            <a:r>
              <a:rPr lang="en-GB" sz="1300" dirty="0" smtClean="0">
                <a:latin typeface="Comic Sans MS" panose="030F0702030302020204" pitchFamily="66" charset="0"/>
              </a:rPr>
              <a:t>ircle </a:t>
            </a:r>
            <a:r>
              <a:rPr lang="en-GB" sz="1300" dirty="0">
                <a:latin typeface="Comic Sans MS" panose="030F0702030302020204" pitchFamily="66" charset="0"/>
              </a:rPr>
              <a:t>time pass the bean around the circle what would the children like to find at the top of </a:t>
            </a:r>
            <a:r>
              <a:rPr lang="en-GB" sz="1300" dirty="0" smtClean="0">
                <a:latin typeface="Comic Sans MS" panose="030F0702030302020204" pitchFamily="66" charset="0"/>
              </a:rPr>
              <a:t>jaspers beanstalk.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Transition to year 1 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Discuss how they could help next year’s Reception </a:t>
            </a:r>
            <a:r>
              <a:rPr lang="en-GB" sz="1300" dirty="0" smtClean="0">
                <a:latin typeface="Comic Sans MS" panose="030F0702030302020204" pitchFamily="66" charset="0"/>
              </a:rPr>
              <a:t>class.</a:t>
            </a:r>
            <a:endParaRPr lang="en-GB" sz="13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62800" y="94646"/>
            <a:ext cx="4896544" cy="32932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300" b="1" u="sng" dirty="0" smtClean="0">
                <a:latin typeface="Comic Sans MS" pitchFamily="66" charset="0"/>
              </a:rPr>
              <a:t>Literacy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Sequence </a:t>
            </a:r>
            <a:r>
              <a:rPr lang="en-GB" sz="1300" dirty="0">
                <a:latin typeface="Comic Sans MS" panose="030F0702030302020204" pitchFamily="66" charset="0"/>
              </a:rPr>
              <a:t>the story using the cards. 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Model </a:t>
            </a:r>
            <a:r>
              <a:rPr lang="en-GB" sz="1300" dirty="0">
                <a:latin typeface="Comic Sans MS" panose="030F0702030302020204" pitchFamily="66" charset="0"/>
              </a:rPr>
              <a:t>writing letters to Jasper to try and find out what is at the top of beanstalk. 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Children </a:t>
            </a:r>
            <a:r>
              <a:rPr lang="en-GB" sz="1300" dirty="0">
                <a:latin typeface="Comic Sans MS" panose="030F0702030302020204" pitchFamily="66" charset="0"/>
              </a:rPr>
              <a:t>to complete bean diaries. 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Write </a:t>
            </a:r>
            <a:r>
              <a:rPr lang="en-GB" sz="1300" dirty="0">
                <a:latin typeface="Comic Sans MS" panose="030F0702030302020204" pitchFamily="66" charset="0"/>
              </a:rPr>
              <a:t>name labels for their beans. 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Jaspers </a:t>
            </a:r>
            <a:r>
              <a:rPr lang="en-GB" sz="1300" dirty="0">
                <a:latin typeface="Comic Sans MS" panose="030F0702030302020204" pitchFamily="66" charset="0"/>
              </a:rPr>
              <a:t>beanstalk story sack and words in the writing area. 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Mark </a:t>
            </a:r>
            <a:r>
              <a:rPr lang="en-GB" sz="1300" dirty="0">
                <a:latin typeface="Comic Sans MS" panose="030F0702030302020204" pitchFamily="66" charset="0"/>
              </a:rPr>
              <a:t>making in soil for the children who need it to make marks. </a:t>
            </a:r>
            <a:endParaRPr lang="en-GB" sz="1300" dirty="0" smtClean="0">
              <a:latin typeface="Comic Sans MS" panose="030F0702030302020204" pitchFamily="66" charset="0"/>
            </a:endParaRPr>
          </a:p>
          <a:p>
            <a:r>
              <a:rPr lang="en-GB" sz="1300" dirty="0">
                <a:latin typeface="Comic Sans MS" panose="030F0702030302020204" pitchFamily="66" charset="0"/>
              </a:rPr>
              <a:t>Use non-fiction books to find answers to our questions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Make a class non-fiction book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Instructional Writing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Recount Writing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My favourite memory of Reception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Group Reading</a:t>
            </a:r>
          </a:p>
          <a:p>
            <a:r>
              <a:rPr lang="en-GB" sz="1300" b="1" dirty="0">
                <a:latin typeface="Comic Sans MS" panose="030F0702030302020204" pitchFamily="66" charset="0"/>
              </a:rPr>
              <a:t>Phonics – Phase 3 </a:t>
            </a:r>
            <a:endParaRPr lang="en-GB" sz="13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24000" y="3504456"/>
            <a:ext cx="4135344" cy="24929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300" b="1" u="sng" dirty="0">
                <a:latin typeface="Comic Sans MS" pitchFamily="66" charset="0"/>
              </a:rPr>
              <a:t>Physical Development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Collecting </a:t>
            </a:r>
            <a:r>
              <a:rPr lang="en-GB" sz="1300" dirty="0">
                <a:latin typeface="Comic Sans MS" panose="030F0702030302020204" pitchFamily="66" charset="0"/>
              </a:rPr>
              <a:t>snails fine motor activity. 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Bean </a:t>
            </a:r>
            <a:r>
              <a:rPr lang="en-GB" sz="1300" dirty="0">
                <a:latin typeface="Comic Sans MS" panose="030F0702030302020204" pitchFamily="66" charset="0"/>
              </a:rPr>
              <a:t>game. 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Children </a:t>
            </a:r>
            <a:r>
              <a:rPr lang="en-GB" sz="1300" dirty="0">
                <a:latin typeface="Comic Sans MS" panose="030F0702030302020204" pitchFamily="66" charset="0"/>
              </a:rPr>
              <a:t>to pretend to climb the beanstalk, pick up snails and dig up the bean. 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Talk </a:t>
            </a:r>
            <a:r>
              <a:rPr lang="en-GB" sz="1300" dirty="0">
                <a:latin typeface="Comic Sans MS" panose="030F0702030302020204" pitchFamily="66" charset="0"/>
              </a:rPr>
              <a:t>about different vegetables and healthy foods – try different beans. </a:t>
            </a:r>
            <a:endParaRPr lang="en-GB" sz="1300" dirty="0" smtClean="0">
              <a:latin typeface="Comic Sans MS" panose="030F0702030302020204" pitchFamily="66" charset="0"/>
            </a:endParaRPr>
          </a:p>
          <a:p>
            <a:r>
              <a:rPr lang="en-GB" sz="1300" dirty="0">
                <a:latin typeface="Comic Sans MS" panose="030F0702030302020204" pitchFamily="66" charset="0"/>
              </a:rPr>
              <a:t>Healthy eating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Pencil control: Letter formation and letter clusters 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Sports day practise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Safety in the sun</a:t>
            </a:r>
          </a:p>
          <a:p>
            <a:r>
              <a:rPr lang="en-GB" sz="1300" b="1" u="sng" dirty="0" smtClean="0">
                <a:latin typeface="Comic Sans MS" pitchFamily="66" charset="0"/>
              </a:rPr>
              <a:t>PE </a:t>
            </a:r>
            <a:r>
              <a:rPr lang="en-GB" sz="1300" b="1" u="sng" dirty="0">
                <a:latin typeface="Comic Sans MS" pitchFamily="66" charset="0"/>
              </a:rPr>
              <a:t>FOCUS</a:t>
            </a:r>
            <a:r>
              <a:rPr lang="en-GB" sz="1300" b="1" u="sng" dirty="0" smtClean="0">
                <a:latin typeface="Comic Sans MS" pitchFamily="66" charset="0"/>
              </a:rPr>
              <a:t>: </a:t>
            </a:r>
            <a:r>
              <a:rPr lang="en-GB" sz="1300" b="1" dirty="0" smtClean="0">
                <a:latin typeface="Comic Sans MS" pitchFamily="66" charset="0"/>
              </a:rPr>
              <a:t>Games</a:t>
            </a:r>
            <a:endParaRPr lang="en-GB" sz="1300" b="1" i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601" y="3101188"/>
            <a:ext cx="3373327" cy="62940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300" b="1" u="sng" dirty="0" smtClean="0">
                <a:latin typeface="Comic Sans MS" pitchFamily="66" charset="0"/>
              </a:rPr>
              <a:t>Mathematics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Beginning to use mathematical names for ‘solid’ 3D shapes and mathematical terms to describe shapes. 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Selects a particular named shape. 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Use familiar objects and common shapes to create and recreate patterns and build models. </a:t>
            </a:r>
            <a:endParaRPr lang="en-GB" sz="1300" dirty="0" smtClean="0">
              <a:latin typeface="Comic Sans MS" panose="030F0702030302020204" pitchFamily="66" charset="0"/>
            </a:endParaRPr>
          </a:p>
          <a:p>
            <a:r>
              <a:rPr lang="en-GB" sz="1300" dirty="0">
                <a:latin typeface="Comic Sans MS" panose="030F0702030302020204" pitchFamily="66" charset="0"/>
              </a:rPr>
              <a:t>Uses everyday language related to time. 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Orders and sequences familiar events. 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Measures short </a:t>
            </a:r>
            <a:r>
              <a:rPr lang="en-GB" sz="1300" dirty="0" smtClean="0">
                <a:latin typeface="Comic Sans MS" panose="030F0702030302020204" pitchFamily="66" charset="0"/>
              </a:rPr>
              <a:t>periods of time in simple ways.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Can describe their relative position such as ‘behind’ or ‘next to’. 	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Measuring different beanstalks using language of taller, shorter. </a:t>
            </a:r>
            <a:endParaRPr lang="en-GB" sz="1300" dirty="0" smtClean="0">
              <a:latin typeface="Comic Sans MS" panose="030F0702030302020204" pitchFamily="66" charset="0"/>
            </a:endParaRPr>
          </a:p>
          <a:p>
            <a:r>
              <a:rPr lang="en-GB" sz="1300" dirty="0" smtClean="0">
                <a:latin typeface="Comic Sans MS" panose="030F0702030302020204" pitchFamily="66" charset="0"/>
              </a:rPr>
              <a:t>Bean </a:t>
            </a:r>
            <a:r>
              <a:rPr lang="en-GB" sz="1300" dirty="0">
                <a:latin typeface="Comic Sans MS" panose="030F0702030302020204" pitchFamily="66" charset="0"/>
              </a:rPr>
              <a:t>addition use the cards with numerals on and ask the children to place the correct number of beans onto each one. 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Days </a:t>
            </a:r>
            <a:r>
              <a:rPr lang="en-GB" sz="1300" dirty="0">
                <a:latin typeface="Comic Sans MS" panose="030F0702030302020204" pitchFamily="66" charset="0"/>
              </a:rPr>
              <a:t>of the week activity ordering and talking about time and how it passes in the story. 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Beanstalk </a:t>
            </a:r>
            <a:r>
              <a:rPr lang="en-GB" sz="1300" dirty="0">
                <a:latin typeface="Comic Sans MS" panose="030F0702030302020204" pitchFamily="66" charset="0"/>
              </a:rPr>
              <a:t>height chart in the home corner so children can measure each other and use the language they have learnt. 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C</a:t>
            </a:r>
            <a:r>
              <a:rPr lang="en-GB" sz="1300" dirty="0" smtClean="0">
                <a:latin typeface="Comic Sans MS" panose="030F0702030302020204" pitchFamily="66" charset="0"/>
              </a:rPr>
              <a:t>hallenge </a:t>
            </a:r>
            <a:r>
              <a:rPr lang="en-GB" sz="1300" dirty="0">
                <a:latin typeface="Comic Sans MS" panose="030F0702030302020204" pitchFamily="66" charset="0"/>
              </a:rPr>
              <a:t>the children to try and work out how many beans they can place inside a container, can they estimate and then count</a:t>
            </a:r>
            <a:r>
              <a:rPr lang="en-GB" sz="1300" dirty="0" smtClean="0">
                <a:latin typeface="Comic Sans MS" panose="030F0702030302020204" pitchFamily="66" charset="0"/>
              </a:rPr>
              <a:t>. </a:t>
            </a:r>
            <a:endParaRPr lang="en-GB" sz="13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10410" y="4301517"/>
            <a:ext cx="4649544" cy="509370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300" b="1" u="sng" dirty="0">
                <a:latin typeface="Comic Sans MS" pitchFamily="66" charset="0"/>
              </a:rPr>
              <a:t>Understanding the World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Look </a:t>
            </a:r>
            <a:r>
              <a:rPr lang="en-GB" sz="1300" dirty="0">
                <a:latin typeface="Comic Sans MS" panose="030F0702030302020204" pitchFamily="66" charset="0"/>
              </a:rPr>
              <a:t>and talk about the life cycle of a bean. 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Children </a:t>
            </a:r>
            <a:r>
              <a:rPr lang="en-GB" sz="1300" dirty="0">
                <a:latin typeface="Comic Sans MS" panose="030F0702030302020204" pitchFamily="66" charset="0"/>
              </a:rPr>
              <a:t>to plant and observe their own beans. 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Plant </a:t>
            </a:r>
            <a:r>
              <a:rPr lang="en-GB" sz="1300" dirty="0">
                <a:latin typeface="Comic Sans MS" panose="030F0702030302020204" pitchFamily="66" charset="0"/>
              </a:rPr>
              <a:t>different plants and bulbs outside. 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Use </a:t>
            </a:r>
            <a:r>
              <a:rPr lang="en-GB" sz="1300" dirty="0">
                <a:latin typeface="Comic Sans MS" panose="030F0702030302020204" pitchFamily="66" charset="0"/>
              </a:rPr>
              <a:t>different colour water and white flowers to observe how the after feeds the stems and they change colour. 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Children </a:t>
            </a:r>
            <a:r>
              <a:rPr lang="en-GB" sz="1300" dirty="0">
                <a:latin typeface="Comic Sans MS" panose="030F0702030302020204" pitchFamily="66" charset="0"/>
              </a:rPr>
              <a:t>to draw beanstalks of different heights around the nursery. 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Planting </a:t>
            </a:r>
            <a:r>
              <a:rPr lang="en-GB" sz="1300" dirty="0">
                <a:latin typeface="Comic Sans MS" panose="030F0702030302020204" pitchFamily="66" charset="0"/>
              </a:rPr>
              <a:t>area set up inside and outside. </a:t>
            </a:r>
            <a:endParaRPr lang="en-GB" sz="1300" dirty="0" smtClean="0">
              <a:latin typeface="Comic Sans MS" panose="030F0702030302020204" pitchFamily="66" charset="0"/>
            </a:endParaRPr>
          </a:p>
          <a:p>
            <a:r>
              <a:rPr lang="en-GB" sz="1300" dirty="0" smtClean="0">
                <a:latin typeface="Comic Sans MS" panose="030F0702030302020204" pitchFamily="66" charset="0"/>
              </a:rPr>
              <a:t>Children </a:t>
            </a:r>
            <a:r>
              <a:rPr lang="en-GB" sz="1300" dirty="0">
                <a:latin typeface="Comic Sans MS" panose="030F0702030302020204" pitchFamily="66" charset="0"/>
              </a:rPr>
              <a:t>to use magnifying glasses while observing living things. </a:t>
            </a:r>
          </a:p>
          <a:p>
            <a:r>
              <a:rPr lang="en-GB" sz="1300" b="1" i="1" dirty="0" smtClean="0">
                <a:latin typeface="Comic Sans MS" panose="030F0702030302020204" pitchFamily="66" charset="0"/>
              </a:rPr>
              <a:t>Computing: </a:t>
            </a:r>
            <a:r>
              <a:rPr lang="en-GB" sz="1300" b="1" u="sng" dirty="0" smtClean="0">
                <a:latin typeface="Comic Sans MS" panose="030F0702030302020204" pitchFamily="66" charset="0"/>
              </a:rPr>
              <a:t>Junior Explorers -</a:t>
            </a:r>
            <a:r>
              <a:rPr lang="en-GB" sz="1300" dirty="0">
                <a:latin typeface="Comic Sans MS" panose="030F0702030302020204" pitchFamily="66" charset="0"/>
              </a:rPr>
              <a:t> </a:t>
            </a:r>
            <a:r>
              <a:rPr lang="en-GB" sz="1300" dirty="0" smtClean="0">
                <a:latin typeface="Comic Sans MS" panose="030F0702030302020204" pitchFamily="66" charset="0"/>
              </a:rPr>
              <a:t>Children </a:t>
            </a:r>
            <a:r>
              <a:rPr lang="en-GB" sz="1300" dirty="0">
                <a:latin typeface="Comic Sans MS" panose="030F0702030302020204" pitchFamily="66" charset="0"/>
              </a:rPr>
              <a:t>will learn to give sequences of instructions to control Bee-Bots (floor robot). Children will understand that instructions need to be given in a correct order.</a:t>
            </a:r>
          </a:p>
          <a:p>
            <a:r>
              <a:rPr lang="en-GB" sz="1300" b="1" i="1" dirty="0" smtClean="0">
                <a:latin typeface="Comic Sans MS" pitchFamily="66" charset="0"/>
              </a:rPr>
              <a:t>Science: </a:t>
            </a:r>
            <a:r>
              <a:rPr lang="en-GB" sz="1300" b="1" i="1" u="sng" dirty="0" smtClean="0">
                <a:latin typeface="Comic Sans MS" pitchFamily="66" charset="0"/>
              </a:rPr>
              <a:t>Plants</a:t>
            </a:r>
            <a:r>
              <a:rPr lang="en-GB" sz="1300" b="1" i="1" dirty="0" smtClean="0">
                <a:latin typeface="Comic Sans MS" pitchFamily="66" charset="0"/>
              </a:rPr>
              <a:t> -  </a:t>
            </a:r>
            <a:r>
              <a:rPr lang="en-GB" sz="1300" dirty="0">
                <a:latin typeface="Comic Sans MS" panose="030F0702030302020204" pitchFamily="66" charset="0"/>
              </a:rPr>
              <a:t>Looks closely at similarities, differences.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-Can talk about some of the things they have observed such as plants, animals, natural and found objects.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-Shows care and concern for living things and the environment.</a:t>
            </a:r>
          </a:p>
          <a:p>
            <a:r>
              <a:rPr lang="en-GB" sz="1300" b="1" i="1" dirty="0" smtClean="0">
                <a:latin typeface="Comic Sans MS" panose="030F0702030302020204" pitchFamily="66" charset="0"/>
              </a:rPr>
              <a:t>RE:</a:t>
            </a:r>
            <a:r>
              <a:rPr lang="en-GB" sz="1300" b="1" u="sng" dirty="0">
                <a:latin typeface="Comic Sans MS" panose="030F0702030302020204" pitchFamily="66" charset="0"/>
              </a:rPr>
              <a:t> Values and </a:t>
            </a:r>
            <a:r>
              <a:rPr lang="en-GB" sz="1300" b="1" u="sng" dirty="0" smtClean="0">
                <a:latin typeface="Comic Sans MS" panose="030F0702030302020204" pitchFamily="66" charset="0"/>
              </a:rPr>
              <a:t>commitments</a:t>
            </a:r>
            <a:r>
              <a:rPr lang="en-GB" sz="1300" dirty="0">
                <a:latin typeface="Comic Sans MS" panose="030F0702030302020204" pitchFamily="66" charset="0"/>
              </a:rPr>
              <a:t> </a:t>
            </a:r>
            <a:r>
              <a:rPr lang="en-GB" sz="1300" dirty="0" smtClean="0">
                <a:latin typeface="Comic Sans MS" panose="030F0702030302020204" pitchFamily="66" charset="0"/>
              </a:rPr>
              <a:t>- </a:t>
            </a:r>
            <a:r>
              <a:rPr lang="en-GB" sz="1300" b="1" i="1" u="sng" dirty="0" smtClean="0">
                <a:latin typeface="Comic Sans MS" panose="030F0702030302020204" pitchFamily="66" charset="0"/>
              </a:rPr>
              <a:t>Friendship</a:t>
            </a:r>
            <a:endParaRPr lang="en-GB" sz="1300" dirty="0">
              <a:latin typeface="Comic Sans MS" panose="030F0702030302020204" pitchFamily="66" charset="0"/>
            </a:endParaRPr>
          </a:p>
          <a:p>
            <a:r>
              <a:rPr lang="en-GB" sz="1300" dirty="0">
                <a:latin typeface="Comic Sans MS" panose="030F0702030302020204" pitchFamily="66" charset="0"/>
              </a:rPr>
              <a:t>What is a friend? </a:t>
            </a:r>
            <a:endParaRPr lang="en-GB" sz="1300" dirty="0" smtClean="0">
              <a:latin typeface="Comic Sans MS" panose="030F0702030302020204" pitchFamily="66" charset="0"/>
            </a:endParaRPr>
          </a:p>
          <a:p>
            <a:r>
              <a:rPr lang="en-GB" sz="1300" dirty="0" smtClean="0">
                <a:latin typeface="Comic Sans MS" panose="030F0702030302020204" pitchFamily="66" charset="0"/>
              </a:rPr>
              <a:t>Why </a:t>
            </a:r>
            <a:r>
              <a:rPr lang="en-GB" sz="1300" dirty="0">
                <a:latin typeface="Comic Sans MS" panose="030F0702030302020204" pitchFamily="66" charset="0"/>
              </a:rPr>
              <a:t>were Jesus’ friends special to him? </a:t>
            </a:r>
            <a:endParaRPr lang="en-GB" sz="1300" dirty="0" smtClean="0">
              <a:latin typeface="Comic Sans MS" panose="030F0702030302020204" pitchFamily="66" charset="0"/>
            </a:endParaRPr>
          </a:p>
          <a:p>
            <a:r>
              <a:rPr lang="en-GB" sz="1300" dirty="0" smtClean="0">
                <a:latin typeface="Comic Sans MS" panose="030F0702030302020204" pitchFamily="66" charset="0"/>
              </a:rPr>
              <a:t>Am </a:t>
            </a:r>
            <a:r>
              <a:rPr lang="en-GB" sz="1300" dirty="0">
                <a:latin typeface="Comic Sans MS" panose="030F0702030302020204" pitchFamily="66" charset="0"/>
              </a:rPr>
              <a:t>I a good friend</a:t>
            </a:r>
            <a:r>
              <a:rPr lang="en-GB" sz="1300" dirty="0" smtClean="0">
                <a:latin typeface="Comic Sans MS" panose="030F0702030302020204" pitchFamily="66" charset="0"/>
              </a:rPr>
              <a:t>?</a:t>
            </a:r>
            <a:endParaRPr lang="en-GB" sz="13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32498" y="6168752"/>
            <a:ext cx="4232998" cy="30931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300" b="1" u="sng" dirty="0">
                <a:latin typeface="Comic Sans MS" pitchFamily="66" charset="0"/>
              </a:rPr>
              <a:t>Expressive Arts &amp; Design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The </a:t>
            </a:r>
            <a:r>
              <a:rPr lang="en-GB" sz="1300" dirty="0">
                <a:latin typeface="Comic Sans MS" panose="030F0702030302020204" pitchFamily="66" charset="0"/>
              </a:rPr>
              <a:t>children to paint pictures of what they would like to see at the top of the beanstalk. 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Children </a:t>
            </a:r>
            <a:r>
              <a:rPr lang="en-GB" sz="1300" dirty="0">
                <a:latin typeface="Comic Sans MS" panose="030F0702030302020204" pitchFamily="66" charset="0"/>
              </a:rPr>
              <a:t>to use musical instruments to make sounds to accompany the story. 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Observational </a:t>
            </a:r>
            <a:r>
              <a:rPr lang="en-GB" sz="1300" dirty="0">
                <a:latin typeface="Comic Sans MS" panose="030F0702030302020204" pitchFamily="66" charset="0"/>
              </a:rPr>
              <a:t>drawing of the beans. 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Materials </a:t>
            </a:r>
            <a:r>
              <a:rPr lang="en-GB" sz="1300" dirty="0">
                <a:latin typeface="Comic Sans MS" panose="030F0702030302020204" pitchFamily="66" charset="0"/>
              </a:rPr>
              <a:t>in the construction area so the children can build their own beanstalks. 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Role </a:t>
            </a:r>
            <a:r>
              <a:rPr lang="en-GB" sz="1300" dirty="0">
                <a:latin typeface="Comic Sans MS" panose="030F0702030302020204" pitchFamily="66" charset="0"/>
              </a:rPr>
              <a:t>play garden centre</a:t>
            </a:r>
            <a:r>
              <a:rPr lang="en-GB" sz="13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Making flowers to sell in Garden Centre Role Play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Making seed packets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 </a:t>
            </a:r>
            <a:r>
              <a:rPr lang="en-GB" sz="1300" b="1" dirty="0" smtClean="0">
                <a:latin typeface="Comic Sans MS" panose="030F0702030302020204" pitchFamily="66" charset="0"/>
              </a:rPr>
              <a:t>Music</a:t>
            </a:r>
            <a:r>
              <a:rPr lang="en-GB" sz="1300" dirty="0" smtClean="0">
                <a:latin typeface="Comic Sans MS" panose="030F0702030302020204" pitchFamily="66" charset="0"/>
              </a:rPr>
              <a:t> </a:t>
            </a:r>
            <a:r>
              <a:rPr lang="en-GB" sz="1300" dirty="0">
                <a:latin typeface="Comic Sans MS" panose="030F0702030302020204" pitchFamily="66" charset="0"/>
              </a:rPr>
              <a:t>– Our World – explores animals, jungles, mini beasts, night and day, sand and water, seaside, seasons, weather, sea, space.</a:t>
            </a:r>
          </a:p>
          <a:p>
            <a:r>
              <a:rPr lang="en-GB" sz="1300" b="1" i="1" dirty="0">
                <a:latin typeface="Comic Sans MS" panose="030F0702030302020204" pitchFamily="66" charset="0"/>
              </a:rPr>
              <a:t>Art &amp; DT </a:t>
            </a:r>
            <a:r>
              <a:rPr lang="en-GB" sz="1300" b="1" i="1" dirty="0" smtClean="0">
                <a:latin typeface="Comic Sans MS" panose="030F0702030302020204" pitchFamily="66" charset="0"/>
              </a:rPr>
              <a:t>– 3D work</a:t>
            </a:r>
            <a:endParaRPr lang="en-GB" sz="13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90940" y="996408"/>
            <a:ext cx="4165023" cy="8925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300" b="1" u="sng" dirty="0" smtClean="0">
                <a:latin typeface="Comic Sans MS" pitchFamily="66" charset="0"/>
              </a:rPr>
              <a:t>Communication &amp; Language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Jaspers </a:t>
            </a:r>
            <a:r>
              <a:rPr lang="en-GB" sz="1300" dirty="0">
                <a:latin typeface="Comic Sans MS" panose="030F0702030302020204" pitchFamily="66" charset="0"/>
              </a:rPr>
              <a:t>beanstalk story sack. </a:t>
            </a:r>
          </a:p>
          <a:p>
            <a:r>
              <a:rPr lang="en-GB" sz="1300" dirty="0" smtClean="0">
                <a:latin typeface="Comic Sans MS" panose="030F0702030302020204" pitchFamily="66" charset="0"/>
              </a:rPr>
              <a:t>Explore </a:t>
            </a:r>
            <a:r>
              <a:rPr lang="en-GB" sz="1300" dirty="0">
                <a:latin typeface="Comic Sans MS" panose="030F0702030302020204" pitchFamily="66" charset="0"/>
              </a:rPr>
              <a:t>different stories around this theme such as – jack and the beanstalk, titch, monkey puzzle. </a:t>
            </a:r>
          </a:p>
        </p:txBody>
      </p:sp>
      <p:sp>
        <p:nvSpPr>
          <p:cNvPr id="13" name="Oval 12"/>
          <p:cNvSpPr/>
          <p:nvPr/>
        </p:nvSpPr>
        <p:spPr>
          <a:xfrm>
            <a:off x="90030" y="48072"/>
            <a:ext cx="3070410" cy="289515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Image result for jaspers beanstal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3" t="40" r="18560" b="8421"/>
          <a:stretch/>
        </p:blipFill>
        <p:spPr bwMode="auto">
          <a:xfrm>
            <a:off x="689796" y="480119"/>
            <a:ext cx="1890981" cy="203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04795" y="162457"/>
            <a:ext cx="3945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Reception Class </a:t>
            </a:r>
          </a:p>
          <a:p>
            <a:pPr algn="ctr"/>
            <a:r>
              <a:rPr lang="en-GB" sz="2000" b="1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Summer Term</a:t>
            </a:r>
            <a:endParaRPr lang="en-GB" sz="2000" b="1" u="sng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873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619</Words>
  <Application>Microsoft Office PowerPoint</Application>
  <PresentationFormat>A3 Paper (297x420 mm)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Barber</dc:creator>
  <cp:lastModifiedBy>Sarah Barber</cp:lastModifiedBy>
  <cp:revision>14</cp:revision>
  <cp:lastPrinted>2019-04-03T07:33:10Z</cp:lastPrinted>
  <dcterms:created xsi:type="dcterms:W3CDTF">2016-02-17T15:30:22Z</dcterms:created>
  <dcterms:modified xsi:type="dcterms:W3CDTF">2019-04-03T07:33:40Z</dcterms:modified>
</cp:coreProperties>
</file>